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258" r:id="rId3"/>
    <p:sldId id="273" r:id="rId4"/>
    <p:sldId id="274" r:id="rId5"/>
    <p:sldId id="275" r:id="rId6"/>
    <p:sldId id="276" r:id="rId7"/>
    <p:sldId id="261" r:id="rId8"/>
    <p:sldId id="277" r:id="rId9"/>
    <p:sldId id="278" r:id="rId10"/>
    <p:sldId id="279" r:id="rId11"/>
    <p:sldId id="280" r:id="rId12"/>
    <p:sldId id="281" r:id="rId13"/>
    <p:sldId id="282" r:id="rId14"/>
    <p:sldId id="264" r:id="rId15"/>
    <p:sldId id="283" r:id="rId16"/>
    <p:sldId id="284" r:id="rId17"/>
    <p:sldId id="285" r:id="rId18"/>
    <p:sldId id="286" r:id="rId19"/>
    <p:sldId id="288" r:id="rId20"/>
    <p:sldId id="289" r:id="rId21"/>
    <p:sldId id="290" r:id="rId22"/>
    <p:sldId id="267" r:id="rId23"/>
    <p:sldId id="268" r:id="rId24"/>
    <p:sldId id="269" r:id="rId25"/>
    <p:sldId id="291" r:id="rId26"/>
    <p:sldId id="297" r:id="rId27"/>
    <p:sldId id="296" r:id="rId28"/>
    <p:sldId id="295" r:id="rId29"/>
    <p:sldId id="270" r:id="rId30"/>
    <p:sldId id="298" r:id="rId31"/>
    <p:sldId id="299" r:id="rId32"/>
    <p:sldId id="300" r:id="rId33"/>
    <p:sldId id="301" r:id="rId34"/>
    <p:sldId id="302" r:id="rId35"/>
    <p:sldId id="303" r:id="rId36"/>
    <p:sldId id="306" r:id="rId37"/>
    <p:sldId id="304" r:id="rId38"/>
    <p:sldId id="30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TON ELIZABETH" userId="ed2c7363-624f-4001-af6b-6e4fe19ada12" providerId="ADAL" clId="{085A6392-8685-49E7-A2B5-A6F21ABCA08D}"/>
    <pc:docChg chg="addSld delSld modSld sldOrd">
      <pc:chgData name="CHARLTON ELIZABETH" userId="ed2c7363-624f-4001-af6b-6e4fe19ada12" providerId="ADAL" clId="{085A6392-8685-49E7-A2B5-A6F21ABCA08D}" dt="2017-10-02T21:48:45.846" v="14" actId="2696"/>
      <pc:docMkLst>
        <pc:docMk/>
      </pc:docMkLst>
      <pc:sldChg chg="del setBg">
        <pc:chgData name="CHARLTON ELIZABETH" userId="ed2c7363-624f-4001-af6b-6e4fe19ada12" providerId="ADAL" clId="{085A6392-8685-49E7-A2B5-A6F21ABCA08D}" dt="2017-09-16T20:39:17.898" v="4" actId="2696"/>
        <pc:sldMkLst>
          <pc:docMk/>
          <pc:sldMk cId="109857222" sldId="256"/>
        </pc:sldMkLst>
      </pc:sldChg>
      <pc:sldChg chg="add setBg">
        <pc:chgData name="CHARLTON ELIZABETH" userId="ed2c7363-624f-4001-af6b-6e4fe19ada12" providerId="ADAL" clId="{085A6392-8685-49E7-A2B5-A6F21ABCA08D}" dt="2017-09-16T20:39:15.784" v="3" actId="2696"/>
        <pc:sldMkLst>
          <pc:docMk/>
          <pc:sldMk cId="3623472087" sldId="257"/>
        </pc:sldMkLst>
      </pc:sldChg>
      <pc:sldChg chg="add setBg">
        <pc:chgData name="CHARLTON ELIZABETH" userId="ed2c7363-624f-4001-af6b-6e4fe19ada12" providerId="ADAL" clId="{085A6392-8685-49E7-A2B5-A6F21ABCA08D}" dt="2017-09-16T20:39:22.303" v="5" actId="2696"/>
        <pc:sldMkLst>
          <pc:docMk/>
          <pc:sldMk cId="2537110410" sldId="258"/>
        </pc:sldMkLst>
      </pc:sldChg>
      <pc:sldChg chg="add">
        <pc:chgData name="CHARLTON ELIZABETH" userId="ed2c7363-624f-4001-af6b-6e4fe19ada12" providerId="ADAL" clId="{085A6392-8685-49E7-A2B5-A6F21ABCA08D}" dt="2017-09-16T20:38:23.413" v="0" actId="2696"/>
        <pc:sldMkLst>
          <pc:docMk/>
          <pc:sldMk cId="844830329" sldId="259"/>
        </pc:sldMkLst>
      </pc:sldChg>
      <pc:sldChg chg="add">
        <pc:chgData name="CHARLTON ELIZABETH" userId="ed2c7363-624f-4001-af6b-6e4fe19ada12" providerId="ADAL" clId="{085A6392-8685-49E7-A2B5-A6F21ABCA08D}" dt="2017-09-16T20:38:23.413" v="0" actId="2696"/>
        <pc:sldMkLst>
          <pc:docMk/>
          <pc:sldMk cId="708192355" sldId="260"/>
        </pc:sldMkLst>
      </pc:sldChg>
      <pc:sldChg chg="add setBg">
        <pc:chgData name="CHARLTON ELIZABETH" userId="ed2c7363-624f-4001-af6b-6e4fe19ada12" providerId="ADAL" clId="{085A6392-8685-49E7-A2B5-A6F21ABCA08D}" dt="2017-09-16T20:39:27.502" v="6" actId="2696"/>
        <pc:sldMkLst>
          <pc:docMk/>
          <pc:sldMk cId="1125198772" sldId="261"/>
        </pc:sldMkLst>
      </pc:sldChg>
      <pc:sldChg chg="add">
        <pc:chgData name="CHARLTON ELIZABETH" userId="ed2c7363-624f-4001-af6b-6e4fe19ada12" providerId="ADAL" clId="{085A6392-8685-49E7-A2B5-A6F21ABCA08D}" dt="2017-09-16T20:38:23.413" v="0" actId="2696"/>
        <pc:sldMkLst>
          <pc:docMk/>
          <pc:sldMk cId="2288148516" sldId="262"/>
        </pc:sldMkLst>
      </pc:sldChg>
      <pc:sldChg chg="add">
        <pc:chgData name="CHARLTON ELIZABETH" userId="ed2c7363-624f-4001-af6b-6e4fe19ada12" providerId="ADAL" clId="{085A6392-8685-49E7-A2B5-A6F21ABCA08D}" dt="2017-09-16T20:38:23.413" v="0" actId="2696"/>
        <pc:sldMkLst>
          <pc:docMk/>
          <pc:sldMk cId="2513188066" sldId="263"/>
        </pc:sldMkLst>
      </pc:sldChg>
      <pc:sldChg chg="add setBg">
        <pc:chgData name="CHARLTON ELIZABETH" userId="ed2c7363-624f-4001-af6b-6e4fe19ada12" providerId="ADAL" clId="{085A6392-8685-49E7-A2B5-A6F21ABCA08D}" dt="2017-09-16T20:39:32.857" v="7" actId="2696"/>
        <pc:sldMkLst>
          <pc:docMk/>
          <pc:sldMk cId="731375627" sldId="264"/>
        </pc:sldMkLst>
      </pc:sldChg>
      <pc:sldChg chg="add">
        <pc:chgData name="CHARLTON ELIZABETH" userId="ed2c7363-624f-4001-af6b-6e4fe19ada12" providerId="ADAL" clId="{085A6392-8685-49E7-A2B5-A6F21ABCA08D}" dt="2017-09-16T20:38:23.413" v="0" actId="2696"/>
        <pc:sldMkLst>
          <pc:docMk/>
          <pc:sldMk cId="1041248721" sldId="265"/>
        </pc:sldMkLst>
      </pc:sldChg>
      <pc:sldChg chg="add">
        <pc:chgData name="CHARLTON ELIZABETH" userId="ed2c7363-624f-4001-af6b-6e4fe19ada12" providerId="ADAL" clId="{085A6392-8685-49E7-A2B5-A6F21ABCA08D}" dt="2017-09-16T20:38:23.413" v="0" actId="2696"/>
        <pc:sldMkLst>
          <pc:docMk/>
          <pc:sldMk cId="2536103140" sldId="266"/>
        </pc:sldMkLst>
      </pc:sldChg>
      <pc:sldChg chg="add setBg">
        <pc:chgData name="CHARLTON ELIZABETH" userId="ed2c7363-624f-4001-af6b-6e4fe19ada12" providerId="ADAL" clId="{085A6392-8685-49E7-A2B5-A6F21ABCA08D}" dt="2017-09-16T20:39:41.304" v="8" actId="2696"/>
        <pc:sldMkLst>
          <pc:docMk/>
          <pc:sldMk cId="967884081" sldId="267"/>
        </pc:sldMkLst>
      </pc:sldChg>
      <pc:sldChg chg="add">
        <pc:chgData name="CHARLTON ELIZABETH" userId="ed2c7363-624f-4001-af6b-6e4fe19ada12" providerId="ADAL" clId="{085A6392-8685-49E7-A2B5-A6F21ABCA08D}" dt="2017-09-16T20:38:23.413" v="0" actId="2696"/>
        <pc:sldMkLst>
          <pc:docMk/>
          <pc:sldMk cId="1894000208" sldId="268"/>
        </pc:sldMkLst>
      </pc:sldChg>
      <pc:sldChg chg="add">
        <pc:chgData name="CHARLTON ELIZABETH" userId="ed2c7363-624f-4001-af6b-6e4fe19ada12" providerId="ADAL" clId="{085A6392-8685-49E7-A2B5-A6F21ABCA08D}" dt="2017-09-16T20:38:23.413" v="0" actId="2696"/>
        <pc:sldMkLst>
          <pc:docMk/>
          <pc:sldMk cId="1451995220" sldId="269"/>
        </pc:sldMkLst>
      </pc:sldChg>
      <pc:sldChg chg="add setBg">
        <pc:chgData name="CHARLTON ELIZABETH" userId="ed2c7363-624f-4001-af6b-6e4fe19ada12" providerId="ADAL" clId="{085A6392-8685-49E7-A2B5-A6F21ABCA08D}" dt="2017-09-16T20:39:45.670" v="9" actId="2696"/>
        <pc:sldMkLst>
          <pc:docMk/>
          <pc:sldMk cId="3490265427" sldId="270"/>
        </pc:sldMkLst>
      </pc:sldChg>
      <pc:sldChg chg="add del">
        <pc:chgData name="CHARLTON ELIZABETH" userId="ed2c7363-624f-4001-af6b-6e4fe19ada12" providerId="ADAL" clId="{085A6392-8685-49E7-A2B5-A6F21ABCA08D}" dt="2017-10-02T21:48:44.862" v="13" actId="2696"/>
        <pc:sldMkLst>
          <pc:docMk/>
          <pc:sldMk cId="677707038" sldId="271"/>
        </pc:sldMkLst>
      </pc:sldChg>
      <pc:sldChg chg="add del">
        <pc:chgData name="CHARLTON ELIZABETH" userId="ed2c7363-624f-4001-af6b-6e4fe19ada12" providerId="ADAL" clId="{085A6392-8685-49E7-A2B5-A6F21ABCA08D}" dt="2017-10-02T21:48:45.846" v="14" actId="2696"/>
        <pc:sldMkLst>
          <pc:docMk/>
          <pc:sldMk cId="3099319056" sldId="272"/>
        </pc:sldMkLst>
      </pc:sldChg>
      <pc:sldChg chg="ord">
        <pc:chgData name="CHARLTON ELIZABETH" userId="ed2c7363-624f-4001-af6b-6e4fe19ada12" providerId="ADAL" clId="{085A6392-8685-49E7-A2B5-A6F21ABCA08D}" dt="2017-09-27T19:20:16.528" v="11" actId="2696"/>
        <pc:sldMkLst>
          <pc:docMk/>
          <pc:sldMk cId="259857378" sldId="287"/>
        </pc:sldMkLst>
      </pc:sldChg>
      <pc:sldChg chg="ord">
        <pc:chgData name="CHARLTON ELIZABETH" userId="ed2c7363-624f-4001-af6b-6e4fe19ada12" providerId="ADAL" clId="{085A6392-8685-49E7-A2B5-A6F21ABCA08D}" dt="2017-09-27T19:20:16.528" v="11" actId="2696"/>
        <pc:sldMkLst>
          <pc:docMk/>
          <pc:sldMk cId="1469731609" sldId="291"/>
        </pc:sldMkLst>
      </pc:sldChg>
      <pc:sldChg chg="ord">
        <pc:chgData name="CHARLTON ELIZABETH" userId="ed2c7363-624f-4001-af6b-6e4fe19ada12" providerId="ADAL" clId="{085A6392-8685-49E7-A2B5-A6F21ABCA08D}" dt="2017-09-27T19:20:16.528" v="11" actId="2696"/>
        <pc:sldMkLst>
          <pc:docMk/>
          <pc:sldMk cId="388408111" sldId="292"/>
        </pc:sldMkLst>
      </pc:sldChg>
      <pc:sldChg chg="ord">
        <pc:chgData name="CHARLTON ELIZABETH" userId="ed2c7363-624f-4001-af6b-6e4fe19ada12" providerId="ADAL" clId="{085A6392-8685-49E7-A2B5-A6F21ABCA08D}" dt="2017-09-27T19:20:16.528" v="11" actId="2696"/>
        <pc:sldMkLst>
          <pc:docMk/>
          <pc:sldMk cId="856668869" sldId="293"/>
        </pc:sldMkLst>
      </pc:sldChg>
      <pc:sldChg chg="ord">
        <pc:chgData name="CHARLTON ELIZABETH" userId="ed2c7363-624f-4001-af6b-6e4fe19ada12" providerId="ADAL" clId="{085A6392-8685-49E7-A2B5-A6F21ABCA08D}" dt="2017-09-27T19:20:16.528" v="11" actId="2696"/>
        <pc:sldMkLst>
          <pc:docMk/>
          <pc:sldMk cId="2169780468" sldId="294"/>
        </pc:sldMkLst>
      </pc:sldChg>
      <pc:sldChg chg="add">
        <pc:chgData name="CHARLTON ELIZABETH" userId="ed2c7363-624f-4001-af6b-6e4fe19ada12" providerId="ADAL" clId="{085A6392-8685-49E7-A2B5-A6F21ABCA08D}" dt="2017-10-02T21:48:43.143" v="12" actId="2696"/>
        <pc:sldMkLst>
          <pc:docMk/>
          <pc:sldMk cId="503106635" sldId="298"/>
        </pc:sldMkLst>
      </pc:sldChg>
      <pc:sldChg chg="add">
        <pc:chgData name="CHARLTON ELIZABETH" userId="ed2c7363-624f-4001-af6b-6e4fe19ada12" providerId="ADAL" clId="{085A6392-8685-49E7-A2B5-A6F21ABCA08D}" dt="2017-10-02T21:48:43.143" v="12" actId="2696"/>
        <pc:sldMkLst>
          <pc:docMk/>
          <pc:sldMk cId="3089899548" sldId="299"/>
        </pc:sldMkLst>
      </pc:sldChg>
      <pc:sldChg chg="add">
        <pc:chgData name="CHARLTON ELIZABETH" userId="ed2c7363-624f-4001-af6b-6e4fe19ada12" providerId="ADAL" clId="{085A6392-8685-49E7-A2B5-A6F21ABCA08D}" dt="2017-10-02T21:48:43.143" v="12" actId="2696"/>
        <pc:sldMkLst>
          <pc:docMk/>
          <pc:sldMk cId="2266457936" sldId="300"/>
        </pc:sldMkLst>
      </pc:sldChg>
      <pc:sldChg chg="add">
        <pc:chgData name="CHARLTON ELIZABETH" userId="ed2c7363-624f-4001-af6b-6e4fe19ada12" providerId="ADAL" clId="{085A6392-8685-49E7-A2B5-A6F21ABCA08D}" dt="2017-10-02T21:48:43.143" v="12" actId="2696"/>
        <pc:sldMkLst>
          <pc:docMk/>
          <pc:sldMk cId="1099641539" sldId="301"/>
        </pc:sldMkLst>
      </pc:sldChg>
      <pc:sldChg chg="add">
        <pc:chgData name="CHARLTON ELIZABETH" userId="ed2c7363-624f-4001-af6b-6e4fe19ada12" providerId="ADAL" clId="{085A6392-8685-49E7-A2B5-A6F21ABCA08D}" dt="2017-10-02T21:48:43.143" v="12" actId="2696"/>
        <pc:sldMkLst>
          <pc:docMk/>
          <pc:sldMk cId="3133644435" sldId="302"/>
        </pc:sldMkLst>
      </pc:sldChg>
      <pc:sldChg chg="add">
        <pc:chgData name="CHARLTON ELIZABETH" userId="ed2c7363-624f-4001-af6b-6e4fe19ada12" providerId="ADAL" clId="{085A6392-8685-49E7-A2B5-A6F21ABCA08D}" dt="2017-10-02T21:48:43.143" v="12" actId="2696"/>
        <pc:sldMkLst>
          <pc:docMk/>
          <pc:sldMk cId="2367274531" sldId="303"/>
        </pc:sldMkLst>
      </pc:sldChg>
      <pc:sldChg chg="add">
        <pc:chgData name="CHARLTON ELIZABETH" userId="ed2c7363-624f-4001-af6b-6e4fe19ada12" providerId="ADAL" clId="{085A6392-8685-49E7-A2B5-A6F21ABCA08D}" dt="2017-10-02T21:48:43.143" v="12" actId="2696"/>
        <pc:sldMkLst>
          <pc:docMk/>
          <pc:sldMk cId="2544857047" sldId="304"/>
        </pc:sldMkLst>
      </pc:sldChg>
      <pc:sldChg chg="add">
        <pc:chgData name="CHARLTON ELIZABETH" userId="ed2c7363-624f-4001-af6b-6e4fe19ada12" providerId="ADAL" clId="{085A6392-8685-49E7-A2B5-A6F21ABCA08D}" dt="2017-10-02T21:48:43.143" v="12" actId="2696"/>
        <pc:sldMkLst>
          <pc:docMk/>
          <pc:sldMk cId="3832733322"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5D9637-17F6-4F89-A230-198C1D647093}"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14BB6-CAB7-442D-992B-3C6A7FCCEE98}" type="slidenum">
              <a:rPr lang="en-US" smtClean="0"/>
              <a:t>‹#›</a:t>
            </a:fld>
            <a:endParaRPr lang="en-US"/>
          </a:p>
        </p:txBody>
      </p:sp>
    </p:spTree>
    <p:extLst>
      <p:ext uri="{BB962C8B-B14F-4D97-AF65-F5344CB8AC3E}">
        <p14:creationId xmlns:p14="http://schemas.microsoft.com/office/powerpoint/2010/main" val="3422281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is the author's opinion on year-round school?</a:t>
            </a:r>
          </a:p>
          <a:p>
            <a:r>
              <a:rPr lang="en-US"/>
              <a:t>How do short breaks impact family vacations?</a:t>
            </a:r>
          </a:p>
          <a:p>
            <a:r>
              <a:rPr lang="en-US"/>
              <a:t>What are the benefits of summer camps?</a:t>
            </a:r>
          </a:p>
          <a:p>
            <a:r>
              <a:rPr lang="en-US"/>
              <a:t>What is your opinion on year-round schools? Use evidence to support your answer.</a:t>
            </a:r>
          </a:p>
        </p:txBody>
      </p:sp>
      <p:sp>
        <p:nvSpPr>
          <p:cNvPr id="4" name="Slide Number Placeholder 3"/>
          <p:cNvSpPr>
            <a:spLocks noGrp="1"/>
          </p:cNvSpPr>
          <p:nvPr>
            <p:ph type="sldNum" sz="quarter" idx="10"/>
          </p:nvPr>
        </p:nvSpPr>
        <p:spPr/>
        <p:txBody>
          <a:bodyPr/>
          <a:lstStyle/>
          <a:p>
            <a:fld id="{0B1A3E88-B94A-4B6C-9373-56C5BD0847C9}" type="slidenum">
              <a:rPr lang="en-US"/>
              <a:t>21</a:t>
            </a:fld>
            <a:endParaRPr lang="en-US"/>
          </a:p>
        </p:txBody>
      </p:sp>
    </p:spTree>
    <p:extLst>
      <p:ext uri="{BB962C8B-B14F-4D97-AF65-F5344CB8AC3E}">
        <p14:creationId xmlns:p14="http://schemas.microsoft.com/office/powerpoint/2010/main" val="672070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qlczepFZN0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qlczepFZN0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tps:/k12.thoughtfullearning.com/studentmodels/summer-15-days-or-2-12-month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play.kahoot.it/#/k/e092c2fc-a42f-4514-a8e6-4301aeb468d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0dQpFu8uRP0"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h2A558XtDcs"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18711"/>
            <a:ext cx="9144000" cy="2387600"/>
          </a:xfrm>
        </p:spPr>
        <p:txBody>
          <a:bodyPr>
            <a:normAutofit fontScale="90000"/>
          </a:bodyPr>
          <a:lstStyle/>
          <a:p>
            <a:r>
              <a:rPr lang="en-US" sz="11500" b="1">
                <a:solidFill>
                  <a:schemeClr val="bg1"/>
                </a:solidFill>
              </a:rPr>
              <a:t>Unit 1 Days 6-10</a:t>
            </a:r>
          </a:p>
        </p:txBody>
      </p:sp>
    </p:spTree>
    <p:extLst>
      <p:ext uri="{BB962C8B-B14F-4D97-AF65-F5344CB8AC3E}">
        <p14:creationId xmlns:p14="http://schemas.microsoft.com/office/powerpoint/2010/main" val="3623472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D147D-A2EE-4DCA-ACD4-FB33FBD85F23}"/>
              </a:ext>
            </a:extLst>
          </p:cNvPr>
          <p:cNvSpPr>
            <a:spLocks noGrp="1"/>
          </p:cNvSpPr>
          <p:nvPr>
            <p:ph type="title"/>
          </p:nvPr>
        </p:nvSpPr>
        <p:spPr/>
        <p:txBody>
          <a:bodyPr/>
          <a:lstStyle/>
          <a:p>
            <a:r>
              <a:rPr lang="en-US"/>
              <a:t>What makes a good writer?</a:t>
            </a:r>
          </a:p>
        </p:txBody>
      </p:sp>
      <p:sp>
        <p:nvSpPr>
          <p:cNvPr id="3" name="Content Placeholder 2">
            <a:extLst>
              <a:ext uri="{FF2B5EF4-FFF2-40B4-BE49-F238E27FC236}">
                <a16:creationId xmlns:a16="http://schemas.microsoft.com/office/drawing/2014/main" id="{C843B2D9-929C-43B4-A7D1-C6C73E10743C}"/>
              </a:ext>
            </a:extLst>
          </p:cNvPr>
          <p:cNvSpPr>
            <a:spLocks noGrp="1"/>
          </p:cNvSpPr>
          <p:nvPr>
            <p:ph idx="1"/>
          </p:nvPr>
        </p:nvSpPr>
        <p:spPr/>
        <p:txBody>
          <a:bodyPr vert="horz" lIns="91440" tIns="45720" rIns="91440" bIns="45720" rtlCol="0" anchor="t">
            <a:normAutofit/>
          </a:bodyPr>
          <a:lstStyle/>
          <a:p>
            <a:r>
              <a:rPr lang="en-US" sz="3600" b="1"/>
              <a:t>STEP 1:</a:t>
            </a:r>
            <a:r>
              <a:rPr lang="en-US" sz="3600"/>
              <a:t> Brainstorm by yourself.</a:t>
            </a:r>
          </a:p>
          <a:p>
            <a:r>
              <a:rPr lang="en-US" sz="3600" b="1"/>
              <a:t>STEP 2:</a:t>
            </a:r>
            <a:r>
              <a:rPr lang="en-US" sz="3600"/>
              <a:t> Share your list with your table.</a:t>
            </a:r>
          </a:p>
          <a:p>
            <a:r>
              <a:rPr lang="en-US" sz="3600" b="1"/>
              <a:t>STEP 3:</a:t>
            </a:r>
            <a:r>
              <a:rPr lang="en-US" sz="3600"/>
              <a:t> Pick your top 10 qualities and write them on sticky notes.</a:t>
            </a:r>
          </a:p>
        </p:txBody>
      </p:sp>
    </p:spTree>
    <p:extLst>
      <p:ext uri="{BB962C8B-B14F-4D97-AF65-F5344CB8AC3E}">
        <p14:creationId xmlns:p14="http://schemas.microsoft.com/office/powerpoint/2010/main" val="3288476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E48CF-30BD-4698-92D0-BA34858D0F68}"/>
              </a:ext>
            </a:extLst>
          </p:cNvPr>
          <p:cNvSpPr>
            <a:spLocks noGrp="1"/>
          </p:cNvSpPr>
          <p:nvPr>
            <p:ph type="title"/>
          </p:nvPr>
        </p:nvSpPr>
        <p:spPr/>
        <p:txBody>
          <a:bodyPr/>
          <a:lstStyle/>
          <a:p>
            <a:r>
              <a:rPr lang="en-US"/>
              <a:t>6 Traits of Writing</a:t>
            </a:r>
          </a:p>
        </p:txBody>
      </p:sp>
      <p:sp>
        <p:nvSpPr>
          <p:cNvPr id="3" name="Content Placeholder 2">
            <a:extLst>
              <a:ext uri="{FF2B5EF4-FFF2-40B4-BE49-F238E27FC236}">
                <a16:creationId xmlns:a16="http://schemas.microsoft.com/office/drawing/2014/main" id="{222E1433-CDA0-4C95-B117-CFB2DD202BD7}"/>
              </a:ext>
            </a:extLst>
          </p:cNvPr>
          <p:cNvSpPr>
            <a:spLocks noGrp="1"/>
          </p:cNvSpPr>
          <p:nvPr>
            <p:ph idx="1"/>
          </p:nvPr>
        </p:nvSpPr>
        <p:spPr/>
        <p:txBody>
          <a:bodyPr vert="horz" lIns="91440" tIns="45720" rIns="91440" bIns="45720" rtlCol="0" anchor="t">
            <a:normAutofit/>
          </a:bodyPr>
          <a:lstStyle/>
          <a:p>
            <a:r>
              <a:rPr lang="en-US" sz="3600"/>
              <a:t>Ideas: the main message</a:t>
            </a:r>
          </a:p>
          <a:p>
            <a:r>
              <a:rPr lang="en-US" sz="3600"/>
              <a:t>Organization: the structure of your writing</a:t>
            </a:r>
          </a:p>
          <a:p>
            <a:r>
              <a:rPr lang="en-US" sz="3600"/>
              <a:t>Voice: the author's tone or "flavor"</a:t>
            </a:r>
          </a:p>
          <a:p>
            <a:r>
              <a:rPr lang="en-US" sz="3600"/>
              <a:t>Word Choice: vocabulary</a:t>
            </a:r>
          </a:p>
          <a:p>
            <a:r>
              <a:rPr lang="en-US" sz="3600"/>
              <a:t>Sentence Fluency: the rhythm</a:t>
            </a:r>
          </a:p>
          <a:p>
            <a:r>
              <a:rPr lang="en-US" sz="3600"/>
              <a:t>Conventions: grammar, spelling, punctuation</a:t>
            </a:r>
          </a:p>
        </p:txBody>
      </p:sp>
    </p:spTree>
    <p:extLst>
      <p:ext uri="{BB962C8B-B14F-4D97-AF65-F5344CB8AC3E}">
        <p14:creationId xmlns:p14="http://schemas.microsoft.com/office/powerpoint/2010/main" val="351058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A772-D856-4A40-8470-4785EACA5381}"/>
              </a:ext>
            </a:extLst>
          </p:cNvPr>
          <p:cNvSpPr>
            <a:spLocks noGrp="1"/>
          </p:cNvSpPr>
          <p:nvPr>
            <p:ph type="title"/>
          </p:nvPr>
        </p:nvSpPr>
        <p:spPr/>
        <p:txBody>
          <a:bodyPr/>
          <a:lstStyle/>
          <a:p>
            <a:r>
              <a:rPr lang="en-US"/>
              <a:t>6 Trait Sort</a:t>
            </a:r>
          </a:p>
        </p:txBody>
      </p:sp>
      <p:sp>
        <p:nvSpPr>
          <p:cNvPr id="3" name="Content Placeholder 2">
            <a:extLst>
              <a:ext uri="{FF2B5EF4-FFF2-40B4-BE49-F238E27FC236}">
                <a16:creationId xmlns:a16="http://schemas.microsoft.com/office/drawing/2014/main" id="{0136859A-F9C0-4749-8D18-927FA9E4E950}"/>
              </a:ext>
            </a:extLst>
          </p:cNvPr>
          <p:cNvSpPr>
            <a:spLocks noGrp="1"/>
          </p:cNvSpPr>
          <p:nvPr>
            <p:ph idx="1"/>
          </p:nvPr>
        </p:nvSpPr>
        <p:spPr/>
        <p:txBody>
          <a:bodyPr vert="horz" lIns="91440" tIns="45720" rIns="91440" bIns="45720" rtlCol="0" anchor="t">
            <a:normAutofit/>
          </a:bodyPr>
          <a:lstStyle/>
          <a:p>
            <a:pPr marL="0" indent="0">
              <a:buNone/>
            </a:pPr>
            <a:r>
              <a:rPr lang="en-US" sz="3600"/>
              <a:t>Take your table's list of the qualities of a good writer and label them with the 6 Traits.</a:t>
            </a:r>
          </a:p>
        </p:txBody>
      </p:sp>
    </p:spTree>
    <p:extLst>
      <p:ext uri="{BB962C8B-B14F-4D97-AF65-F5344CB8AC3E}">
        <p14:creationId xmlns:p14="http://schemas.microsoft.com/office/powerpoint/2010/main" val="359253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A838D-4E45-482B-8479-3DC6B70A14E6}"/>
              </a:ext>
            </a:extLst>
          </p:cNvPr>
          <p:cNvSpPr>
            <a:spLocks noGrp="1"/>
          </p:cNvSpPr>
          <p:nvPr>
            <p:ph type="title"/>
          </p:nvPr>
        </p:nvSpPr>
        <p:spPr/>
        <p:txBody>
          <a:bodyPr/>
          <a:lstStyle/>
          <a:p>
            <a:r>
              <a:rPr lang="en-US"/>
              <a:t>Stations</a:t>
            </a:r>
          </a:p>
        </p:txBody>
      </p:sp>
      <p:sp>
        <p:nvSpPr>
          <p:cNvPr id="3" name="Content Placeholder 2">
            <a:extLst>
              <a:ext uri="{FF2B5EF4-FFF2-40B4-BE49-F238E27FC236}">
                <a16:creationId xmlns:a16="http://schemas.microsoft.com/office/drawing/2014/main" id="{E585D0A9-E7E3-43BB-A40A-282671547FD4}"/>
              </a:ext>
            </a:extLst>
          </p:cNvPr>
          <p:cNvSpPr>
            <a:spLocks noGrp="1"/>
          </p:cNvSpPr>
          <p:nvPr>
            <p:ph idx="1"/>
          </p:nvPr>
        </p:nvSpPr>
        <p:spPr>
          <a:xfrm>
            <a:off x="333375" y="1476375"/>
            <a:ext cx="10515600" cy="5003593"/>
          </a:xfrm>
        </p:spPr>
        <p:txBody>
          <a:bodyPr vert="horz" lIns="91440" tIns="45720" rIns="91440" bIns="45720" rtlCol="0" anchor="t">
            <a:normAutofit/>
          </a:bodyPr>
          <a:lstStyle/>
          <a:p>
            <a:pPr>
              <a:lnSpc>
                <a:spcPct val="150000"/>
              </a:lnSpc>
            </a:pPr>
            <a:r>
              <a:rPr lang="en-US" sz="3600"/>
              <a:t>Station 1: Organization</a:t>
            </a:r>
            <a:endParaRPr lang="en-US"/>
          </a:p>
          <a:p>
            <a:pPr>
              <a:lnSpc>
                <a:spcPct val="150000"/>
              </a:lnSpc>
            </a:pPr>
            <a:r>
              <a:rPr lang="en-US" sz="3600"/>
              <a:t>Station 2: Voice</a:t>
            </a:r>
          </a:p>
          <a:p>
            <a:pPr>
              <a:lnSpc>
                <a:spcPct val="150000"/>
              </a:lnSpc>
            </a:pPr>
            <a:r>
              <a:rPr lang="en-US" sz="3600"/>
              <a:t>Station 3: Sentence Fluency</a:t>
            </a:r>
          </a:p>
          <a:p>
            <a:pPr>
              <a:lnSpc>
                <a:spcPct val="150000"/>
              </a:lnSpc>
            </a:pPr>
            <a:r>
              <a:rPr lang="en-US" sz="3600"/>
              <a:t>Station 4: Conventions A</a:t>
            </a:r>
          </a:p>
          <a:p>
            <a:pPr>
              <a:lnSpc>
                <a:spcPct val="150000"/>
              </a:lnSpc>
            </a:pPr>
            <a:r>
              <a:rPr lang="en-US" sz="3600"/>
              <a:t>Station 5: Conventions B</a:t>
            </a:r>
          </a:p>
        </p:txBody>
      </p:sp>
      <p:pic>
        <p:nvPicPr>
          <p:cNvPr id="5" name="Picture 5">
            <a:hlinkClick r:id="" action="ppaction://media"/>
            <a:extLst>
              <a:ext uri="{FF2B5EF4-FFF2-40B4-BE49-F238E27FC236}">
                <a16:creationId xmlns:a16="http://schemas.microsoft.com/office/drawing/2014/main" id="{59343CC6-0D05-46CF-A4BB-9AAE04C4F75C}"/>
              </a:ext>
            </a:extLst>
          </p:cNvPr>
          <p:cNvPicPr>
            <a:picLocks noRot="1" noChangeAspect="1"/>
          </p:cNvPicPr>
          <p:nvPr>
            <a:videoFile r:link="rId1"/>
          </p:nvPr>
        </p:nvPicPr>
        <p:blipFill>
          <a:blip r:embed="rId3"/>
          <a:stretch>
            <a:fillRect/>
          </a:stretch>
        </p:blipFill>
        <p:spPr>
          <a:xfrm>
            <a:off x="6124575" y="1514475"/>
            <a:ext cx="5737411" cy="3871632"/>
          </a:xfrm>
          <a:prstGeom prst="rect">
            <a:avLst/>
          </a:prstGeom>
        </p:spPr>
      </p:pic>
    </p:spTree>
    <p:extLst>
      <p:ext uri="{BB962C8B-B14F-4D97-AF65-F5344CB8AC3E}">
        <p14:creationId xmlns:p14="http://schemas.microsoft.com/office/powerpoint/2010/main" val="1788929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6256-77D8-408D-AFEE-C7611C6DD48D}"/>
              </a:ext>
            </a:extLst>
          </p:cNvPr>
          <p:cNvSpPr>
            <a:spLocks noGrp="1"/>
          </p:cNvSpPr>
          <p:nvPr>
            <p:ph type="ctrTitle"/>
          </p:nvPr>
        </p:nvSpPr>
        <p:spPr>
          <a:xfrm>
            <a:off x="1524000" y="1970502"/>
            <a:ext cx="9144000" cy="2387600"/>
          </a:xfrm>
        </p:spPr>
        <p:txBody>
          <a:bodyPr>
            <a:normAutofit/>
          </a:bodyPr>
          <a:lstStyle/>
          <a:p>
            <a:r>
              <a:rPr lang="en-US" sz="13800">
                <a:solidFill>
                  <a:schemeClr val="bg1"/>
                </a:solidFill>
              </a:rPr>
              <a:t>Day 8</a:t>
            </a:r>
          </a:p>
        </p:txBody>
      </p:sp>
    </p:spTree>
    <p:extLst>
      <p:ext uri="{BB962C8B-B14F-4D97-AF65-F5344CB8AC3E}">
        <p14:creationId xmlns:p14="http://schemas.microsoft.com/office/powerpoint/2010/main" val="731375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8156-CC54-4DC5-BC8C-C6758B2A35F4}"/>
              </a:ext>
            </a:extLst>
          </p:cNvPr>
          <p:cNvSpPr>
            <a:spLocks noGrp="1"/>
          </p:cNvSpPr>
          <p:nvPr>
            <p:ph type="title"/>
          </p:nvPr>
        </p:nvSpPr>
        <p:spPr/>
        <p:txBody>
          <a:bodyPr/>
          <a:lstStyle/>
          <a:p>
            <a:r>
              <a:rPr lang="en-US"/>
              <a:t>Bell Ringer</a:t>
            </a:r>
          </a:p>
        </p:txBody>
      </p:sp>
      <p:sp>
        <p:nvSpPr>
          <p:cNvPr id="3" name="Content Placeholder 2">
            <a:extLst>
              <a:ext uri="{FF2B5EF4-FFF2-40B4-BE49-F238E27FC236}">
                <a16:creationId xmlns:a16="http://schemas.microsoft.com/office/drawing/2014/main" id="{77F7F933-F0A4-4086-AF95-E2D1140570DE}"/>
              </a:ext>
            </a:extLst>
          </p:cNvPr>
          <p:cNvSpPr>
            <a:spLocks noGrp="1"/>
          </p:cNvSpPr>
          <p:nvPr>
            <p:ph idx="1"/>
          </p:nvPr>
        </p:nvSpPr>
        <p:spPr/>
        <p:txBody>
          <a:bodyPr vert="horz" lIns="91440" tIns="45720" rIns="91440" bIns="45720" rtlCol="0" anchor="t">
            <a:normAutofit/>
          </a:bodyPr>
          <a:lstStyle/>
          <a:p>
            <a:pPr marL="0" indent="0">
              <a:buNone/>
            </a:pPr>
            <a:r>
              <a:rPr lang="en-US" sz="3600"/>
              <a:t>What is the most important of the 6 Traits? Which trait do you struggle with the most as a writer?</a:t>
            </a:r>
          </a:p>
        </p:txBody>
      </p:sp>
    </p:spTree>
    <p:extLst>
      <p:ext uri="{BB962C8B-B14F-4D97-AF65-F5344CB8AC3E}">
        <p14:creationId xmlns:p14="http://schemas.microsoft.com/office/powerpoint/2010/main" val="1635432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0D92-75D3-421C-8DB8-FAF767E07CC2}"/>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6B60C043-D215-4D93-A106-6529160A8EF4}"/>
              </a:ext>
            </a:extLst>
          </p:cNvPr>
          <p:cNvSpPr>
            <a:spLocks noGrp="1"/>
          </p:cNvSpPr>
          <p:nvPr>
            <p:ph idx="1"/>
          </p:nvPr>
        </p:nvSpPr>
        <p:spPr/>
        <p:txBody>
          <a:bodyPr vert="horz" lIns="91440" tIns="45720" rIns="91440" bIns="45720" rtlCol="0" anchor="t">
            <a:normAutofit/>
          </a:bodyPr>
          <a:lstStyle/>
          <a:p>
            <a:r>
              <a:rPr lang="en-US" sz="3600"/>
              <a:t>Finish 6 Traits stations</a:t>
            </a:r>
          </a:p>
          <a:p>
            <a:r>
              <a:rPr lang="en-US" sz="3600"/>
              <a:t>Marking the text</a:t>
            </a:r>
            <a:endParaRPr/>
          </a:p>
          <a:p>
            <a:r>
              <a:rPr lang="en-US" sz="3600"/>
              <a:t>Textual evidence</a:t>
            </a:r>
          </a:p>
        </p:txBody>
      </p:sp>
    </p:spTree>
    <p:extLst>
      <p:ext uri="{BB962C8B-B14F-4D97-AF65-F5344CB8AC3E}">
        <p14:creationId xmlns:p14="http://schemas.microsoft.com/office/powerpoint/2010/main" val="79688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6A3-CC42-4B5F-86D4-A6985E5FF451}"/>
              </a:ext>
            </a:extLst>
          </p:cNvPr>
          <p:cNvSpPr>
            <a:spLocks noGrp="1"/>
          </p:cNvSpPr>
          <p:nvPr>
            <p:ph type="title"/>
          </p:nvPr>
        </p:nvSpPr>
        <p:spPr/>
        <p:txBody>
          <a:bodyPr/>
          <a:lstStyle/>
          <a:p>
            <a:r>
              <a:rPr lang="en-US"/>
              <a:t>Finish 6 Trait Stations</a:t>
            </a:r>
          </a:p>
        </p:txBody>
      </p:sp>
      <p:sp>
        <p:nvSpPr>
          <p:cNvPr id="3" name="Content Placeholder 2">
            <a:extLst>
              <a:ext uri="{FF2B5EF4-FFF2-40B4-BE49-F238E27FC236}">
                <a16:creationId xmlns:a16="http://schemas.microsoft.com/office/drawing/2014/main" id="{02BE27A1-1CB8-4A92-A313-56E3CAB84099}"/>
              </a:ext>
            </a:extLst>
          </p:cNvPr>
          <p:cNvSpPr>
            <a:spLocks noGrp="1"/>
          </p:cNvSpPr>
          <p:nvPr>
            <p:ph idx="1"/>
          </p:nvPr>
        </p:nvSpPr>
        <p:spPr/>
        <p:txBody>
          <a:bodyPr vert="horz" lIns="91440" tIns="45720" rIns="91440" bIns="45720" rtlCol="0" anchor="t">
            <a:normAutofit/>
          </a:bodyPr>
          <a:lstStyle/>
          <a:p>
            <a:r>
              <a:rPr lang="en-US" sz="3600"/>
              <a:t>Station 6: Ideas</a:t>
            </a:r>
          </a:p>
          <a:p>
            <a:r>
              <a:rPr lang="en-US" sz="3600"/>
              <a:t>Station 7: Word Choice</a:t>
            </a:r>
          </a:p>
          <a:p>
            <a:r>
              <a:rPr lang="en-US" sz="3600"/>
              <a:t>Station 8: Book Hooks</a:t>
            </a:r>
          </a:p>
        </p:txBody>
      </p:sp>
      <p:pic>
        <p:nvPicPr>
          <p:cNvPr id="5" name="Picture 5">
            <a:hlinkClick r:id="" action="ppaction://media"/>
            <a:extLst>
              <a:ext uri="{FF2B5EF4-FFF2-40B4-BE49-F238E27FC236}">
                <a16:creationId xmlns:a16="http://schemas.microsoft.com/office/drawing/2014/main" id="{5B76668D-6D73-4F1A-A892-6201594845B8}"/>
              </a:ext>
            </a:extLst>
          </p:cNvPr>
          <p:cNvPicPr>
            <a:picLocks noRot="1" noChangeAspect="1"/>
          </p:cNvPicPr>
          <p:nvPr>
            <a:videoFile r:link="rId1"/>
          </p:nvPr>
        </p:nvPicPr>
        <p:blipFill>
          <a:blip r:embed="rId3"/>
          <a:stretch>
            <a:fillRect/>
          </a:stretch>
        </p:blipFill>
        <p:spPr>
          <a:xfrm>
            <a:off x="6124575" y="1514475"/>
            <a:ext cx="5737411" cy="3871632"/>
          </a:xfrm>
          <a:prstGeom prst="rect">
            <a:avLst/>
          </a:prstGeom>
        </p:spPr>
      </p:pic>
    </p:spTree>
    <p:extLst>
      <p:ext uri="{BB962C8B-B14F-4D97-AF65-F5344CB8AC3E}">
        <p14:creationId xmlns:p14="http://schemas.microsoft.com/office/powerpoint/2010/main" val="2733251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5D87-74CD-4C30-8D54-537AF0D7EA23}"/>
              </a:ext>
            </a:extLst>
          </p:cNvPr>
          <p:cNvSpPr>
            <a:spLocks noGrp="1"/>
          </p:cNvSpPr>
          <p:nvPr>
            <p:ph type="title"/>
          </p:nvPr>
        </p:nvSpPr>
        <p:spPr>
          <a:xfrm>
            <a:off x="838200" y="182233"/>
            <a:ext cx="10515600" cy="1325563"/>
          </a:xfrm>
        </p:spPr>
        <p:txBody>
          <a:bodyPr/>
          <a:lstStyle/>
          <a:p>
            <a:r>
              <a:rPr lang="en-US"/>
              <a:t>Formal E-mails</a:t>
            </a:r>
          </a:p>
        </p:txBody>
      </p:sp>
      <p:sp>
        <p:nvSpPr>
          <p:cNvPr id="3" name="Content Placeholder 2">
            <a:extLst>
              <a:ext uri="{FF2B5EF4-FFF2-40B4-BE49-F238E27FC236}">
                <a16:creationId xmlns:a16="http://schemas.microsoft.com/office/drawing/2014/main" id="{ED90B787-75F7-43A2-8289-79409EA825C9}"/>
              </a:ext>
            </a:extLst>
          </p:cNvPr>
          <p:cNvSpPr>
            <a:spLocks noGrp="1"/>
          </p:cNvSpPr>
          <p:nvPr>
            <p:ph idx="1"/>
          </p:nvPr>
        </p:nvSpPr>
        <p:spPr>
          <a:xfrm>
            <a:off x="838200" y="1504950"/>
            <a:ext cx="10515600" cy="5506071"/>
          </a:xfrm>
        </p:spPr>
        <p:txBody>
          <a:bodyPr vert="horz" lIns="91440" tIns="45720" rIns="91440" bIns="45720" rtlCol="0" anchor="t">
            <a:noAutofit/>
          </a:bodyPr>
          <a:lstStyle/>
          <a:p>
            <a:pPr marL="0" indent="0">
              <a:buNone/>
            </a:pPr>
            <a:r>
              <a:rPr lang="en-US" sz="3600"/>
              <a:t>To practice the 6 Traits (or the 4 that we focused on today) you are going to write me a formal e-mail using Office 365.</a:t>
            </a:r>
          </a:p>
          <a:p>
            <a:pPr marL="0" indent="0">
              <a:buNone/>
            </a:pPr>
            <a:r>
              <a:rPr lang="en-US" sz="3600"/>
              <a:t>You may pick from one of the following prompts:</a:t>
            </a:r>
          </a:p>
          <a:p>
            <a:pPr marL="971550" lvl="1" indent="-514350">
              <a:buAutoNum type="arabicPeriod"/>
            </a:pPr>
            <a:r>
              <a:rPr lang="en-US" sz="3600"/>
              <a:t>What's better: cats or dogs? Why?</a:t>
            </a:r>
          </a:p>
          <a:p>
            <a:pPr marL="971550" lvl="1" indent="-514350">
              <a:buAutoNum type="arabicPeriod"/>
            </a:pPr>
            <a:r>
              <a:rPr lang="en-US" sz="3600"/>
              <a:t>What are you looking forward to during Homecoming week?</a:t>
            </a:r>
          </a:p>
          <a:p>
            <a:pPr marL="971550" lvl="1" indent="-514350">
              <a:buAutoNum type="arabicPeriod"/>
            </a:pPr>
            <a:r>
              <a:rPr lang="en-US" sz="3600"/>
              <a:t>What's your favorite subject? Why?</a:t>
            </a:r>
          </a:p>
          <a:p>
            <a:pPr marL="971550" lvl="1" indent="-514350">
              <a:buAutoNum type="arabicPeriod"/>
            </a:pPr>
            <a:r>
              <a:rPr lang="en-US" sz="3600"/>
              <a:t>Other</a:t>
            </a:r>
          </a:p>
        </p:txBody>
      </p:sp>
    </p:spTree>
    <p:extLst>
      <p:ext uri="{BB962C8B-B14F-4D97-AF65-F5344CB8AC3E}">
        <p14:creationId xmlns:p14="http://schemas.microsoft.com/office/powerpoint/2010/main" val="1134612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AE491-773B-4725-B9EF-7EFF36137581}"/>
              </a:ext>
            </a:extLst>
          </p:cNvPr>
          <p:cNvSpPr>
            <a:spLocks noGrp="1"/>
          </p:cNvSpPr>
          <p:nvPr>
            <p:ph type="title"/>
          </p:nvPr>
        </p:nvSpPr>
        <p:spPr/>
        <p:txBody>
          <a:bodyPr/>
          <a:lstStyle/>
          <a:p>
            <a:r>
              <a:rPr lang="en-US"/>
              <a:t>Marking the Text (Feedback)</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67253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6256-77D8-408D-AFEE-C7611C6DD48D}"/>
              </a:ext>
            </a:extLst>
          </p:cNvPr>
          <p:cNvSpPr>
            <a:spLocks noGrp="1"/>
          </p:cNvSpPr>
          <p:nvPr>
            <p:ph type="ctrTitle"/>
          </p:nvPr>
        </p:nvSpPr>
        <p:spPr>
          <a:xfrm>
            <a:off x="1524000" y="2142781"/>
            <a:ext cx="9144000" cy="2387600"/>
          </a:xfrm>
        </p:spPr>
        <p:txBody>
          <a:bodyPr>
            <a:normAutofit/>
          </a:bodyPr>
          <a:lstStyle/>
          <a:p>
            <a:r>
              <a:rPr lang="en-US" sz="13800">
                <a:solidFill>
                  <a:schemeClr val="bg1"/>
                </a:solidFill>
              </a:rPr>
              <a:t>Day 6</a:t>
            </a:r>
          </a:p>
        </p:txBody>
      </p:sp>
    </p:spTree>
    <p:extLst>
      <p:ext uri="{BB962C8B-B14F-4D97-AF65-F5344CB8AC3E}">
        <p14:creationId xmlns:p14="http://schemas.microsoft.com/office/powerpoint/2010/main" val="2537110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A58F-5C34-42E3-9DC3-82CD59FB4D4A}"/>
              </a:ext>
            </a:extLst>
          </p:cNvPr>
          <p:cNvSpPr>
            <a:spLocks noGrp="1"/>
          </p:cNvSpPr>
          <p:nvPr>
            <p:ph type="title"/>
          </p:nvPr>
        </p:nvSpPr>
        <p:spPr>
          <a:xfrm>
            <a:off x="838200" y="365125"/>
            <a:ext cx="10515600" cy="1325563"/>
          </a:xfrm>
        </p:spPr>
        <p:txBody>
          <a:bodyPr/>
          <a:lstStyle/>
          <a:p>
            <a:r>
              <a:rPr lang="en-US">
                <a:solidFill>
                  <a:srgbClr val="000000"/>
                </a:solidFill>
              </a:rPr>
              <a:t>Textual Evidence</a:t>
            </a:r>
          </a:p>
        </p:txBody>
      </p:sp>
      <p:sp>
        <p:nvSpPr>
          <p:cNvPr id="3" name="Content Placeholder 2">
            <a:extLst>
              <a:ext uri="{FF2B5EF4-FFF2-40B4-BE49-F238E27FC236}">
                <a16:creationId xmlns:a16="http://schemas.microsoft.com/office/drawing/2014/main" id="{E5EE439A-6919-42CB-8351-53F7F1C8DF61}"/>
              </a:ext>
            </a:extLst>
          </p:cNvPr>
          <p:cNvSpPr>
            <a:spLocks noGrp="1"/>
          </p:cNvSpPr>
          <p:nvPr>
            <p:ph idx="1"/>
          </p:nvPr>
        </p:nvSpPr>
        <p:spPr>
          <a:xfrm>
            <a:off x="838200" y="1825625"/>
            <a:ext cx="10515600" cy="4796399"/>
          </a:xfrm>
        </p:spPr>
        <p:txBody>
          <a:bodyPr vert="horz" lIns="91440" tIns="45720" rIns="91440" bIns="45720" rtlCol="0" anchor="t">
            <a:normAutofit lnSpcReduction="10000"/>
          </a:bodyPr>
          <a:lstStyle/>
          <a:p>
            <a:pPr marL="0" indent="0" algn="ctr">
              <a:buNone/>
            </a:pPr>
            <a:r>
              <a:rPr lang="en-US" sz="8000"/>
              <a:t>QUOTES.</a:t>
            </a:r>
            <a:endParaRPr lang="en-US"/>
          </a:p>
          <a:p>
            <a:pPr marL="0" indent="0">
              <a:buNone/>
            </a:pPr>
            <a:endParaRPr lang="en-US" sz="3600"/>
          </a:p>
          <a:p>
            <a:pPr marL="0" indent="0">
              <a:buNone/>
            </a:pPr>
            <a:endParaRPr lang="en-US" sz="3600"/>
          </a:p>
          <a:p>
            <a:pPr marL="0" indent="0">
              <a:buNone/>
            </a:pPr>
            <a:r>
              <a:rPr lang="en-US" sz="3600"/>
              <a:t>NOTE:</a:t>
            </a:r>
          </a:p>
          <a:p>
            <a:pPr marL="0" indent="0">
              <a:buNone/>
            </a:pPr>
            <a:r>
              <a:rPr lang="en-US" sz="3600"/>
              <a:t>Quotes are NOT in quotation marks in the original article.</a:t>
            </a:r>
          </a:p>
          <a:p>
            <a:pPr marL="0" indent="0">
              <a:buNone/>
            </a:pPr>
            <a:r>
              <a:rPr lang="en-US" sz="3600"/>
              <a:t>YOU put them in quotation marks when you take someone else's words.</a:t>
            </a:r>
          </a:p>
        </p:txBody>
      </p:sp>
      <p:pic>
        <p:nvPicPr>
          <p:cNvPr id="8" name="Picture 8">
            <a:extLst>
              <a:ext uri="{FF2B5EF4-FFF2-40B4-BE49-F238E27FC236}">
                <a16:creationId xmlns:a16="http://schemas.microsoft.com/office/drawing/2014/main" id="{C555CD4A-EEF7-4201-A866-BACA6CA28F31}"/>
              </a:ext>
            </a:extLst>
          </p:cNvPr>
          <p:cNvPicPr>
            <a:picLocks noChangeAspect="1"/>
          </p:cNvPicPr>
          <p:nvPr/>
        </p:nvPicPr>
        <p:blipFill>
          <a:blip r:embed="rId2"/>
          <a:stretch>
            <a:fillRect/>
          </a:stretch>
        </p:blipFill>
        <p:spPr>
          <a:xfrm>
            <a:off x="8220075" y="1444625"/>
            <a:ext cx="2743200" cy="2564892"/>
          </a:xfrm>
          <a:prstGeom prst="rect">
            <a:avLst/>
          </a:prstGeom>
        </p:spPr>
      </p:pic>
      <p:pic>
        <p:nvPicPr>
          <p:cNvPr id="10" name="Picture 10">
            <a:extLst>
              <a:ext uri="{FF2B5EF4-FFF2-40B4-BE49-F238E27FC236}">
                <a16:creationId xmlns:a16="http://schemas.microsoft.com/office/drawing/2014/main" id="{1990B222-89D9-4D35-9353-56BDF1E1A2D8}"/>
              </a:ext>
            </a:extLst>
          </p:cNvPr>
          <p:cNvPicPr>
            <a:picLocks noChangeAspect="1"/>
          </p:cNvPicPr>
          <p:nvPr/>
        </p:nvPicPr>
        <p:blipFill>
          <a:blip r:embed="rId2"/>
          <a:stretch>
            <a:fillRect/>
          </a:stretch>
        </p:blipFill>
        <p:spPr>
          <a:xfrm>
            <a:off x="1371600" y="1444625"/>
            <a:ext cx="2743200" cy="2564892"/>
          </a:xfrm>
          <a:prstGeom prst="rect">
            <a:avLst/>
          </a:prstGeom>
        </p:spPr>
      </p:pic>
    </p:spTree>
    <p:extLst>
      <p:ext uri="{BB962C8B-B14F-4D97-AF65-F5344CB8AC3E}">
        <p14:creationId xmlns:p14="http://schemas.microsoft.com/office/powerpoint/2010/main" val="3307999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1663E-02A9-40FF-93C8-CE467A73B4F5}"/>
              </a:ext>
            </a:extLst>
          </p:cNvPr>
          <p:cNvSpPr>
            <a:spLocks noGrp="1"/>
          </p:cNvSpPr>
          <p:nvPr>
            <p:ph type="title"/>
          </p:nvPr>
        </p:nvSpPr>
        <p:spPr>
          <a:xfrm>
            <a:off x="0" y="-47625"/>
            <a:ext cx="10515600" cy="1325563"/>
          </a:xfrm>
        </p:spPr>
        <p:txBody>
          <a:bodyPr/>
          <a:lstStyle/>
          <a:p>
            <a:r>
              <a:rPr lang="en-US"/>
              <a:t>Practice Identifying Textual Evidence</a:t>
            </a:r>
          </a:p>
        </p:txBody>
      </p:sp>
      <p:sp>
        <p:nvSpPr>
          <p:cNvPr id="3" name="Content Placeholder 2">
            <a:extLst>
              <a:ext uri="{FF2B5EF4-FFF2-40B4-BE49-F238E27FC236}">
                <a16:creationId xmlns:a16="http://schemas.microsoft.com/office/drawing/2014/main" id="{42425E32-761A-405F-ABC4-0C26188F4E11}"/>
              </a:ext>
            </a:extLst>
          </p:cNvPr>
          <p:cNvSpPr>
            <a:spLocks noGrp="1"/>
          </p:cNvSpPr>
          <p:nvPr>
            <p:ph idx="1"/>
          </p:nvPr>
        </p:nvSpPr>
        <p:spPr>
          <a:xfrm>
            <a:off x="104775" y="952500"/>
            <a:ext cx="12114213" cy="5746989"/>
          </a:xfrm>
        </p:spPr>
        <p:txBody>
          <a:bodyPr vert="horz" lIns="91440" tIns="45720" rIns="91440" bIns="45720" rtlCol="0" anchor="t">
            <a:normAutofit fontScale="92500" lnSpcReduction="10000"/>
          </a:bodyPr>
          <a:lstStyle/>
          <a:p>
            <a:pPr marL="0" indent="0">
              <a:buNone/>
            </a:pPr>
            <a:r>
              <a:rPr lang="en-US" sz="3600"/>
              <a:t>            An important part of a child’s life is summertime. With year-round schedules, students would hardly have any time to relax. During the 15-day breaks, they would be thinking about their quick return to school. It would also be difficult to coordinate family vacations with parents’ work schedules. Similarly, children would not be able to go to most summer camps. One expert, Dr. Peter Scales, says, “The biggest plus of camp is that camps help young people discover and explore their talents, interests, and values. Most schools don’t satisfy all these needs. Kids who have these kinds of [camp] experiences end up being healthier and have fewer problems.” Obviously, the summer is crucial to a child’s learning and development. Why should this invaluable part of a young person’s life be taken away? </a:t>
            </a:r>
            <a:r>
              <a:rPr lang="en-US" sz="1800">
                <a:hlinkClick r:id="rId3"/>
              </a:rPr>
              <a:t>(https://k12.thoughtfullearning.com/studentmodels/summer-15-days-or-2-12-months)</a:t>
            </a:r>
            <a:r>
              <a:rPr lang="en-US"/>
              <a:t> </a:t>
            </a:r>
          </a:p>
        </p:txBody>
      </p:sp>
    </p:spTree>
    <p:extLst>
      <p:ext uri="{BB962C8B-B14F-4D97-AF65-F5344CB8AC3E}">
        <p14:creationId xmlns:p14="http://schemas.microsoft.com/office/powerpoint/2010/main" val="146146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6256-77D8-408D-AFEE-C7611C6DD48D}"/>
              </a:ext>
            </a:extLst>
          </p:cNvPr>
          <p:cNvSpPr>
            <a:spLocks noGrp="1"/>
          </p:cNvSpPr>
          <p:nvPr>
            <p:ph type="ctrTitle"/>
          </p:nvPr>
        </p:nvSpPr>
        <p:spPr>
          <a:xfrm>
            <a:off x="1484243" y="2076519"/>
            <a:ext cx="9144000" cy="2387600"/>
          </a:xfrm>
        </p:spPr>
        <p:txBody>
          <a:bodyPr>
            <a:normAutofit/>
          </a:bodyPr>
          <a:lstStyle/>
          <a:p>
            <a:r>
              <a:rPr lang="en-US" sz="13800">
                <a:solidFill>
                  <a:schemeClr val="bg1"/>
                </a:solidFill>
              </a:rPr>
              <a:t>Day 9</a:t>
            </a:r>
          </a:p>
        </p:txBody>
      </p:sp>
    </p:spTree>
    <p:extLst>
      <p:ext uri="{BB962C8B-B14F-4D97-AF65-F5344CB8AC3E}">
        <p14:creationId xmlns:p14="http://schemas.microsoft.com/office/powerpoint/2010/main" val="967884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8156-CC54-4DC5-BC8C-C6758B2A35F4}"/>
              </a:ext>
            </a:extLst>
          </p:cNvPr>
          <p:cNvSpPr>
            <a:spLocks noGrp="1"/>
          </p:cNvSpPr>
          <p:nvPr>
            <p:ph type="title"/>
          </p:nvPr>
        </p:nvSpPr>
        <p:spPr/>
        <p:txBody>
          <a:bodyPr/>
          <a:lstStyle/>
          <a:p>
            <a:r>
              <a:rPr lang="en-US"/>
              <a:t>Bell Ringer</a:t>
            </a:r>
          </a:p>
        </p:txBody>
      </p:sp>
      <p:sp>
        <p:nvSpPr>
          <p:cNvPr id="3" name="Content Placeholder 2">
            <a:extLst>
              <a:ext uri="{FF2B5EF4-FFF2-40B4-BE49-F238E27FC236}">
                <a16:creationId xmlns:a16="http://schemas.microsoft.com/office/drawing/2014/main" id="{77F7F933-F0A4-4086-AF95-E2D1140570DE}"/>
              </a:ext>
            </a:extLst>
          </p:cNvPr>
          <p:cNvSpPr>
            <a:spLocks noGrp="1"/>
          </p:cNvSpPr>
          <p:nvPr>
            <p:ph idx="1"/>
          </p:nvPr>
        </p:nvSpPr>
        <p:spPr/>
        <p:txBody>
          <a:bodyPr vert="horz" lIns="91440" tIns="45720" rIns="91440" bIns="45720" rtlCol="0" anchor="t">
            <a:normAutofit/>
          </a:bodyPr>
          <a:lstStyle/>
          <a:p>
            <a:pPr marL="0" indent="0">
              <a:buNone/>
            </a:pPr>
            <a:r>
              <a:rPr lang="en-US" sz="3600"/>
              <a:t>What are you doing this weekend?</a:t>
            </a:r>
          </a:p>
        </p:txBody>
      </p:sp>
    </p:spTree>
    <p:extLst>
      <p:ext uri="{BB962C8B-B14F-4D97-AF65-F5344CB8AC3E}">
        <p14:creationId xmlns:p14="http://schemas.microsoft.com/office/powerpoint/2010/main" val="1894000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0D92-75D3-421C-8DB8-FAF767E07CC2}"/>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6B60C043-D215-4D93-A106-6529160A8EF4}"/>
              </a:ext>
            </a:extLst>
          </p:cNvPr>
          <p:cNvSpPr>
            <a:spLocks noGrp="1"/>
          </p:cNvSpPr>
          <p:nvPr>
            <p:ph idx="1"/>
          </p:nvPr>
        </p:nvSpPr>
        <p:spPr/>
        <p:txBody>
          <a:bodyPr vert="horz" lIns="91440" tIns="45720" rIns="91440" bIns="45720" rtlCol="0" anchor="t">
            <a:normAutofit/>
          </a:bodyPr>
          <a:lstStyle/>
          <a:p>
            <a:r>
              <a:rPr lang="en-US" sz="3600"/>
              <a:t>Citations</a:t>
            </a:r>
          </a:p>
          <a:p>
            <a:r>
              <a:rPr lang="en-US" sz="3600"/>
              <a:t>Quote Integration</a:t>
            </a:r>
          </a:p>
          <a:p>
            <a:r>
              <a:rPr lang="en-US" sz="3600" err="1"/>
              <a:t>Kahoot</a:t>
            </a:r>
            <a:r>
              <a:rPr lang="en-US" sz="3600"/>
              <a:t>?</a:t>
            </a:r>
          </a:p>
          <a:p>
            <a:endParaRPr lang="en-US"/>
          </a:p>
        </p:txBody>
      </p:sp>
    </p:spTree>
    <p:extLst>
      <p:ext uri="{BB962C8B-B14F-4D97-AF65-F5344CB8AC3E}">
        <p14:creationId xmlns:p14="http://schemas.microsoft.com/office/powerpoint/2010/main" val="1451995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23705-EBD6-4BD6-BADF-EC564DB1EC21}"/>
              </a:ext>
            </a:extLst>
          </p:cNvPr>
          <p:cNvSpPr>
            <a:spLocks noGrp="1"/>
          </p:cNvSpPr>
          <p:nvPr>
            <p:ph type="title"/>
          </p:nvPr>
        </p:nvSpPr>
        <p:spPr/>
        <p:txBody>
          <a:bodyPr/>
          <a:lstStyle/>
          <a:p>
            <a:r>
              <a:rPr lang="en-US"/>
              <a:t>Citations</a:t>
            </a:r>
          </a:p>
        </p:txBody>
      </p:sp>
      <p:sp>
        <p:nvSpPr>
          <p:cNvPr id="3" name="Content Placeholder 2">
            <a:extLst>
              <a:ext uri="{FF2B5EF4-FFF2-40B4-BE49-F238E27FC236}">
                <a16:creationId xmlns:a16="http://schemas.microsoft.com/office/drawing/2014/main" id="{77472EC3-50BA-4C58-B6CE-29684B31FCDD}"/>
              </a:ext>
            </a:extLst>
          </p:cNvPr>
          <p:cNvSpPr>
            <a:spLocks noGrp="1"/>
          </p:cNvSpPr>
          <p:nvPr>
            <p:ph idx="1"/>
          </p:nvPr>
        </p:nvSpPr>
        <p:spPr>
          <a:xfrm>
            <a:off x="495300" y="1485900"/>
            <a:ext cx="11304784" cy="4351338"/>
          </a:xfrm>
        </p:spPr>
        <p:txBody>
          <a:bodyPr vert="horz" lIns="91440" tIns="45720" rIns="91440" bIns="45720" rtlCol="0" anchor="t">
            <a:noAutofit/>
          </a:bodyPr>
          <a:lstStyle/>
          <a:p>
            <a:pPr algn="ctr">
              <a:buNone/>
            </a:pPr>
            <a:r>
              <a:rPr lang="en-US" sz="3600"/>
              <a:t>Works Cited</a:t>
            </a:r>
          </a:p>
          <a:p>
            <a:pPr>
              <a:buNone/>
            </a:pPr>
            <a:r>
              <a:rPr lang="en-US" sz="3600"/>
              <a:t>Dolby, Nadine. “Research in Youth Culture and Policy: Current Conditions and Future Directions.” </a:t>
            </a:r>
            <a:r>
              <a:rPr lang="en-US" sz="3600" i="1"/>
              <a:t>Social Work and Society: The International Online-Only Journal,</a:t>
            </a:r>
            <a:r>
              <a:rPr lang="en-US" sz="3600"/>
              <a:t> vol. 6, no. 2, 2008, www.socwork.net/sws/article/view/60/362. Accessed 20 May 2009.</a:t>
            </a:r>
          </a:p>
          <a:p>
            <a:pPr marL="0" indent="0">
              <a:buNone/>
            </a:pPr>
            <a:endParaRPr lang="en-US" sz="3600"/>
          </a:p>
          <a:p>
            <a:pPr marL="0" indent="0">
              <a:buNone/>
            </a:pPr>
            <a:r>
              <a:rPr lang="en-US" sz="3600"/>
              <a:t>USUALLY:</a:t>
            </a:r>
          </a:p>
          <a:p>
            <a:pPr marL="0" indent="0">
              <a:buNone/>
            </a:pPr>
            <a:r>
              <a:rPr lang="en-US" sz="3600"/>
              <a:t>(</a:t>
            </a:r>
            <a:r>
              <a:rPr lang="en-US" sz="3600" err="1"/>
              <a:t>Author'sLastName</a:t>
            </a:r>
            <a:r>
              <a:rPr lang="en-US" sz="3600"/>
              <a:t> Page#)</a:t>
            </a:r>
            <a:endParaRPr sz="3600"/>
          </a:p>
        </p:txBody>
      </p:sp>
    </p:spTree>
    <p:extLst>
      <p:ext uri="{BB962C8B-B14F-4D97-AF65-F5344CB8AC3E}">
        <p14:creationId xmlns:p14="http://schemas.microsoft.com/office/powerpoint/2010/main" val="1469731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83DF-85A5-4C97-9EFC-4222C60FAA3C}"/>
              </a:ext>
            </a:extLst>
          </p:cNvPr>
          <p:cNvSpPr>
            <a:spLocks noGrp="1"/>
          </p:cNvSpPr>
          <p:nvPr>
            <p:ph type="title"/>
          </p:nvPr>
        </p:nvSpPr>
        <p:spPr>
          <a:xfrm>
            <a:off x="250825" y="400050"/>
            <a:ext cx="11811028" cy="1325563"/>
          </a:xfrm>
        </p:spPr>
        <p:txBody>
          <a:bodyPr/>
          <a:lstStyle/>
          <a:p>
            <a:r>
              <a:rPr lang="en-US"/>
              <a:t>Citations Handout: A Very Important Piece of Paper</a:t>
            </a:r>
          </a:p>
        </p:txBody>
      </p:sp>
      <p:sp>
        <p:nvSpPr>
          <p:cNvPr id="3" name="Content Placeholder 2">
            <a:extLst>
              <a:ext uri="{FF2B5EF4-FFF2-40B4-BE49-F238E27FC236}">
                <a16:creationId xmlns:a16="http://schemas.microsoft.com/office/drawing/2014/main" id="{3DB42E7E-C9DC-48C8-8628-566F3907B8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22977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2F3C7-CB63-434F-B3E1-47CAEAFD18EE}"/>
              </a:ext>
            </a:extLst>
          </p:cNvPr>
          <p:cNvSpPr>
            <a:spLocks noGrp="1"/>
          </p:cNvSpPr>
          <p:nvPr>
            <p:ph type="title"/>
          </p:nvPr>
        </p:nvSpPr>
        <p:spPr/>
        <p:txBody>
          <a:bodyPr/>
          <a:lstStyle/>
          <a:p>
            <a:r>
              <a:rPr lang="en-US"/>
              <a:t>Integrating Quotes</a:t>
            </a:r>
          </a:p>
        </p:txBody>
      </p:sp>
      <p:sp>
        <p:nvSpPr>
          <p:cNvPr id="3" name="Content Placeholder 2">
            <a:extLst>
              <a:ext uri="{FF2B5EF4-FFF2-40B4-BE49-F238E27FC236}">
                <a16:creationId xmlns:a16="http://schemas.microsoft.com/office/drawing/2014/main" id="{03BA76CA-357E-4B3C-BCF6-A4DE19559BE1}"/>
              </a:ext>
            </a:extLst>
          </p:cNvPr>
          <p:cNvSpPr>
            <a:spLocks noGrp="1"/>
          </p:cNvSpPr>
          <p:nvPr>
            <p:ph idx="1"/>
          </p:nvPr>
        </p:nvSpPr>
        <p:spPr/>
        <p:txBody>
          <a:bodyPr vert="horz" lIns="91440" tIns="45720" rIns="91440" bIns="45720" rtlCol="0" anchor="t">
            <a:normAutofit/>
          </a:bodyPr>
          <a:lstStyle/>
          <a:p>
            <a:pPr marL="0" indent="0" algn="ctr">
              <a:buNone/>
            </a:pPr>
            <a:r>
              <a:rPr lang="en-US" sz="6000"/>
              <a:t>Signal phrase, "quote" (citation).</a:t>
            </a:r>
          </a:p>
        </p:txBody>
      </p:sp>
    </p:spTree>
    <p:extLst>
      <p:ext uri="{BB962C8B-B14F-4D97-AF65-F5344CB8AC3E}">
        <p14:creationId xmlns:p14="http://schemas.microsoft.com/office/powerpoint/2010/main" val="3414060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C783-4C4D-4B66-9C13-2D9B96BA965A}"/>
              </a:ext>
            </a:extLst>
          </p:cNvPr>
          <p:cNvSpPr>
            <a:spLocks noGrp="1"/>
          </p:cNvSpPr>
          <p:nvPr>
            <p:ph type="title"/>
          </p:nvPr>
        </p:nvSpPr>
        <p:spPr/>
        <p:txBody>
          <a:bodyPr/>
          <a:lstStyle/>
          <a:p>
            <a:r>
              <a:rPr lang="en-US" err="1"/>
              <a:t>Kahoot</a:t>
            </a:r>
            <a:r>
              <a:rPr lang="en-US"/>
              <a:t>!</a:t>
            </a:r>
          </a:p>
        </p:txBody>
      </p:sp>
      <p:sp>
        <p:nvSpPr>
          <p:cNvPr id="3" name="Content Placeholder 2">
            <a:extLst>
              <a:ext uri="{FF2B5EF4-FFF2-40B4-BE49-F238E27FC236}">
                <a16:creationId xmlns:a16="http://schemas.microsoft.com/office/drawing/2014/main" id="{97FB2682-55A4-4315-9E52-FBD5C7C8EB98}"/>
              </a:ext>
            </a:extLst>
          </p:cNvPr>
          <p:cNvSpPr>
            <a:spLocks noGrp="1"/>
          </p:cNvSpPr>
          <p:nvPr>
            <p:ph idx="1"/>
          </p:nvPr>
        </p:nvSpPr>
        <p:spPr/>
        <p:txBody>
          <a:bodyPr vert="horz" lIns="91440" tIns="45720" rIns="91440" bIns="45720" rtlCol="0" anchor="t">
            <a:normAutofit/>
          </a:bodyPr>
          <a:lstStyle/>
          <a:p>
            <a:pPr>
              <a:buNone/>
            </a:pPr>
            <a:r>
              <a:rPr lang="en-US">
                <a:hlinkClick r:id="rId2"/>
              </a:rPr>
              <a:t>https://play.kahoot.it/#/k/e092c2fc-a42f-4514-a8e6-4301aeb468dc</a:t>
            </a:r>
            <a:r>
              <a:rPr lang="en-US"/>
              <a:t> </a:t>
            </a:r>
          </a:p>
        </p:txBody>
      </p:sp>
    </p:spTree>
    <p:extLst>
      <p:ext uri="{BB962C8B-B14F-4D97-AF65-F5344CB8AC3E}">
        <p14:creationId xmlns:p14="http://schemas.microsoft.com/office/powerpoint/2010/main" val="512973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6256-77D8-408D-AFEE-C7611C6DD48D}"/>
              </a:ext>
            </a:extLst>
          </p:cNvPr>
          <p:cNvSpPr>
            <a:spLocks noGrp="1"/>
          </p:cNvSpPr>
          <p:nvPr>
            <p:ph type="ctrTitle"/>
          </p:nvPr>
        </p:nvSpPr>
        <p:spPr>
          <a:xfrm>
            <a:off x="1510748" y="2023511"/>
            <a:ext cx="9144000" cy="2387600"/>
          </a:xfrm>
        </p:spPr>
        <p:txBody>
          <a:bodyPr>
            <a:normAutofit/>
          </a:bodyPr>
          <a:lstStyle/>
          <a:p>
            <a:r>
              <a:rPr lang="en-US" sz="13800">
                <a:solidFill>
                  <a:schemeClr val="bg1"/>
                </a:solidFill>
              </a:rPr>
              <a:t>Day 10</a:t>
            </a:r>
          </a:p>
        </p:txBody>
      </p:sp>
    </p:spTree>
    <p:extLst>
      <p:ext uri="{BB962C8B-B14F-4D97-AF65-F5344CB8AC3E}">
        <p14:creationId xmlns:p14="http://schemas.microsoft.com/office/powerpoint/2010/main" val="349026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8156-CC54-4DC5-BC8C-C6758B2A35F4}"/>
              </a:ext>
            </a:extLst>
          </p:cNvPr>
          <p:cNvSpPr>
            <a:spLocks noGrp="1"/>
          </p:cNvSpPr>
          <p:nvPr>
            <p:ph type="title"/>
          </p:nvPr>
        </p:nvSpPr>
        <p:spPr/>
        <p:txBody>
          <a:bodyPr/>
          <a:lstStyle/>
          <a:p>
            <a:r>
              <a:rPr lang="en-US"/>
              <a:t>Bell Ringer</a:t>
            </a:r>
          </a:p>
        </p:txBody>
      </p:sp>
      <p:sp>
        <p:nvSpPr>
          <p:cNvPr id="3" name="Content Placeholder 2">
            <a:extLst>
              <a:ext uri="{FF2B5EF4-FFF2-40B4-BE49-F238E27FC236}">
                <a16:creationId xmlns:a16="http://schemas.microsoft.com/office/drawing/2014/main" id="{77F7F933-F0A4-4086-AF95-E2D1140570DE}"/>
              </a:ext>
            </a:extLst>
          </p:cNvPr>
          <p:cNvSpPr>
            <a:spLocks noGrp="1"/>
          </p:cNvSpPr>
          <p:nvPr>
            <p:ph idx="1"/>
          </p:nvPr>
        </p:nvSpPr>
        <p:spPr/>
        <p:txBody>
          <a:bodyPr vert="horz" lIns="91440" tIns="45720" rIns="91440" bIns="45720" rtlCol="0" anchor="t">
            <a:normAutofit/>
          </a:bodyPr>
          <a:lstStyle/>
          <a:p>
            <a:pPr marL="0" indent="0">
              <a:buNone/>
            </a:pPr>
            <a:r>
              <a:rPr lang="en-US" sz="3600"/>
              <a:t>If a teacher is using a section of Beyoncé's album </a:t>
            </a:r>
            <a:r>
              <a:rPr lang="en-US" sz="3600" i="1"/>
              <a:t>Lemonade</a:t>
            </a:r>
            <a:r>
              <a:rPr lang="en-US" sz="3600"/>
              <a:t> to teach her students about figurative language, would that break copyright?</a:t>
            </a:r>
          </a:p>
          <a:p>
            <a:pPr marL="0" indent="0">
              <a:buNone/>
            </a:pPr>
            <a:r>
              <a:rPr lang="en-US" sz="3600"/>
              <a:t>Why or why not?</a:t>
            </a:r>
          </a:p>
          <a:p>
            <a:pPr marL="0" indent="0">
              <a:buNone/>
            </a:pPr>
            <a:endParaRPr lang="en-US" sz="3600"/>
          </a:p>
          <a:p>
            <a:pPr marL="0" indent="0" algn="ctr">
              <a:buNone/>
            </a:pPr>
            <a:r>
              <a:rPr lang="en-US" sz="3600" b="1">
                <a:solidFill>
                  <a:srgbClr val="0070C0"/>
                </a:solidFill>
              </a:rPr>
              <a:t>Answer the prompt in 3-5 sentences.</a:t>
            </a:r>
          </a:p>
        </p:txBody>
      </p:sp>
    </p:spTree>
    <p:extLst>
      <p:ext uri="{BB962C8B-B14F-4D97-AF65-F5344CB8AC3E}">
        <p14:creationId xmlns:p14="http://schemas.microsoft.com/office/powerpoint/2010/main" val="1370541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8156-CC54-4DC5-BC8C-C6758B2A35F4}"/>
              </a:ext>
            </a:extLst>
          </p:cNvPr>
          <p:cNvSpPr>
            <a:spLocks noGrp="1"/>
          </p:cNvSpPr>
          <p:nvPr>
            <p:ph type="title"/>
          </p:nvPr>
        </p:nvSpPr>
        <p:spPr/>
        <p:txBody>
          <a:bodyPr/>
          <a:lstStyle/>
          <a:p>
            <a:r>
              <a:rPr lang="en-US"/>
              <a:t>Bell Ringer</a:t>
            </a:r>
          </a:p>
        </p:txBody>
      </p:sp>
      <p:sp>
        <p:nvSpPr>
          <p:cNvPr id="3" name="Content Placeholder 2">
            <a:extLst>
              <a:ext uri="{FF2B5EF4-FFF2-40B4-BE49-F238E27FC236}">
                <a16:creationId xmlns:a16="http://schemas.microsoft.com/office/drawing/2014/main" id="{77F7F933-F0A4-4086-AF95-E2D1140570DE}"/>
              </a:ext>
            </a:extLst>
          </p:cNvPr>
          <p:cNvSpPr>
            <a:spLocks noGrp="1"/>
          </p:cNvSpPr>
          <p:nvPr>
            <p:ph idx="1"/>
          </p:nvPr>
        </p:nvSpPr>
        <p:spPr/>
        <p:txBody>
          <a:bodyPr vert="horz" lIns="91440" tIns="45720" rIns="91440" bIns="45720" rtlCol="0" anchor="t">
            <a:normAutofit/>
          </a:bodyPr>
          <a:lstStyle/>
          <a:p>
            <a:pPr marL="0" indent="0">
              <a:buNone/>
            </a:pPr>
            <a:r>
              <a:rPr lang="en-US" sz="3600"/>
              <a:t>What do you remember about plot?</a:t>
            </a:r>
          </a:p>
          <a:p>
            <a:pPr marL="0" indent="0">
              <a:buNone/>
            </a:pPr>
            <a:endParaRPr lang="en-US" sz="3600"/>
          </a:p>
          <a:p>
            <a:pPr marL="0" indent="0">
              <a:buNone/>
            </a:pPr>
            <a:r>
              <a:rPr lang="en-US" sz="3600"/>
              <a:t>If you are struggling, try to answer the following questions:</a:t>
            </a:r>
            <a:endParaRPr/>
          </a:p>
          <a:p>
            <a:pPr marL="971550" lvl="1" indent="-514350">
              <a:buAutoNum type="arabicPeriod"/>
            </a:pPr>
            <a:r>
              <a:rPr lang="en-US" sz="3600"/>
              <a:t>What is plot?</a:t>
            </a:r>
          </a:p>
          <a:p>
            <a:pPr marL="971550" lvl="1" indent="-514350">
              <a:buAutoNum type="arabicPeriod"/>
            </a:pPr>
            <a:r>
              <a:rPr lang="en-US" sz="3600"/>
              <a:t>What are the six parts of the plot diagram?</a:t>
            </a:r>
          </a:p>
          <a:p>
            <a:pPr marL="971550" lvl="1" indent="-514350">
              <a:buAutoNum type="arabicPeriod"/>
            </a:pPr>
            <a:r>
              <a:rPr lang="en-US" sz="3600"/>
              <a:t>What does a plot diagram look like?</a:t>
            </a:r>
          </a:p>
        </p:txBody>
      </p:sp>
    </p:spTree>
    <p:extLst>
      <p:ext uri="{BB962C8B-B14F-4D97-AF65-F5344CB8AC3E}">
        <p14:creationId xmlns:p14="http://schemas.microsoft.com/office/powerpoint/2010/main" val="503106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0D92-75D3-421C-8DB8-FAF767E07CC2}"/>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6B60C043-D215-4D93-A106-6529160A8EF4}"/>
              </a:ext>
            </a:extLst>
          </p:cNvPr>
          <p:cNvSpPr>
            <a:spLocks noGrp="1"/>
          </p:cNvSpPr>
          <p:nvPr>
            <p:ph idx="1"/>
          </p:nvPr>
        </p:nvSpPr>
        <p:spPr/>
        <p:txBody>
          <a:bodyPr vert="horz" lIns="91440" tIns="45720" rIns="91440" bIns="45720" rtlCol="0" anchor="t">
            <a:normAutofit/>
          </a:bodyPr>
          <a:lstStyle/>
          <a:p>
            <a:r>
              <a:rPr lang="en-US" sz="3600"/>
              <a:t>Plot Review</a:t>
            </a:r>
          </a:p>
          <a:p>
            <a:r>
              <a:rPr lang="en-US" sz="3600"/>
              <a:t>"After Twenty" by O. Henry</a:t>
            </a:r>
          </a:p>
          <a:p>
            <a:r>
              <a:rPr lang="en-US" sz="3600"/>
              <a:t>Plot Diagrams</a:t>
            </a:r>
          </a:p>
        </p:txBody>
      </p:sp>
    </p:spTree>
    <p:extLst>
      <p:ext uri="{BB962C8B-B14F-4D97-AF65-F5344CB8AC3E}">
        <p14:creationId xmlns:p14="http://schemas.microsoft.com/office/powerpoint/2010/main" val="3089899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BF28-5353-4FEF-8E65-097854E17E16}"/>
              </a:ext>
            </a:extLst>
          </p:cNvPr>
          <p:cNvSpPr>
            <a:spLocks noGrp="1"/>
          </p:cNvSpPr>
          <p:nvPr>
            <p:ph type="title"/>
          </p:nvPr>
        </p:nvSpPr>
        <p:spPr/>
        <p:txBody>
          <a:bodyPr/>
          <a:lstStyle/>
          <a:p>
            <a:r>
              <a:rPr lang="en-US"/>
              <a:t>Plot Review</a:t>
            </a:r>
          </a:p>
        </p:txBody>
      </p:sp>
      <p:sp>
        <p:nvSpPr>
          <p:cNvPr id="3" name="Content Placeholder 2">
            <a:extLst>
              <a:ext uri="{FF2B5EF4-FFF2-40B4-BE49-F238E27FC236}">
                <a16:creationId xmlns:a16="http://schemas.microsoft.com/office/drawing/2014/main" id="{C362C670-AE2E-4C57-8883-5EA4039B136C}"/>
              </a:ext>
            </a:extLst>
          </p:cNvPr>
          <p:cNvSpPr>
            <a:spLocks noGrp="1"/>
          </p:cNvSpPr>
          <p:nvPr>
            <p:ph idx="1"/>
          </p:nvPr>
        </p:nvSpPr>
        <p:spPr/>
        <p:txBody>
          <a:bodyPr vert="horz" lIns="91440" tIns="45720" rIns="91440" bIns="45720" rtlCol="0" anchor="t">
            <a:normAutofit/>
          </a:bodyPr>
          <a:lstStyle/>
          <a:p>
            <a:pPr marL="0" indent="0">
              <a:buNone/>
            </a:pPr>
            <a:r>
              <a:rPr lang="en-US" sz="3600"/>
              <a:t>Plot: a series of events that creates a story</a:t>
            </a:r>
          </a:p>
        </p:txBody>
      </p:sp>
    </p:spTree>
    <p:extLst>
      <p:ext uri="{BB962C8B-B14F-4D97-AF65-F5344CB8AC3E}">
        <p14:creationId xmlns:p14="http://schemas.microsoft.com/office/powerpoint/2010/main" val="2266457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6F359-D252-4DD3-B439-47B0577A6FE1}"/>
              </a:ext>
            </a:extLst>
          </p:cNvPr>
          <p:cNvSpPr>
            <a:spLocks noGrp="1"/>
          </p:cNvSpPr>
          <p:nvPr>
            <p:ph type="title"/>
          </p:nvPr>
        </p:nvSpPr>
        <p:spPr/>
        <p:txBody>
          <a:bodyPr/>
          <a:lstStyle/>
          <a:p>
            <a:r>
              <a:rPr lang="en-US"/>
              <a:t>The Six Parts of the Plot Diagram</a:t>
            </a:r>
          </a:p>
        </p:txBody>
      </p:sp>
      <p:sp>
        <p:nvSpPr>
          <p:cNvPr id="3" name="Content Placeholder 2">
            <a:extLst>
              <a:ext uri="{FF2B5EF4-FFF2-40B4-BE49-F238E27FC236}">
                <a16:creationId xmlns:a16="http://schemas.microsoft.com/office/drawing/2014/main" id="{D500DFF2-24CB-40E2-87B5-5844EE0461E1}"/>
              </a:ext>
            </a:extLst>
          </p:cNvPr>
          <p:cNvSpPr>
            <a:spLocks noGrp="1"/>
          </p:cNvSpPr>
          <p:nvPr>
            <p:ph idx="1"/>
          </p:nvPr>
        </p:nvSpPr>
        <p:spPr>
          <a:xfrm>
            <a:off x="590550" y="1800225"/>
            <a:ext cx="11521338" cy="4829175"/>
          </a:xfrm>
        </p:spPr>
        <p:txBody>
          <a:bodyPr vert="horz" lIns="91440" tIns="45720" rIns="91440" bIns="45720" rtlCol="0" anchor="t">
            <a:normAutofit/>
          </a:bodyPr>
          <a:lstStyle/>
          <a:p>
            <a:r>
              <a:rPr lang="en-US" sz="3600"/>
              <a:t>Exposition: background information; characters and setting introduced</a:t>
            </a:r>
          </a:p>
          <a:p>
            <a:r>
              <a:rPr lang="en-US" sz="3600"/>
              <a:t>Turning Point: conflict/problem introduced</a:t>
            </a:r>
          </a:p>
          <a:p>
            <a:r>
              <a:rPr lang="en-US" sz="3600"/>
              <a:t>Rising Action: conflict builds</a:t>
            </a:r>
          </a:p>
          <a:p>
            <a:r>
              <a:rPr lang="en-US" sz="3600"/>
              <a:t>Climax: most interesting moment; conflict reaches its peak</a:t>
            </a:r>
          </a:p>
          <a:p>
            <a:r>
              <a:rPr lang="en-US" sz="3600"/>
              <a:t>Falling Action: conflict starts to resolve</a:t>
            </a:r>
          </a:p>
          <a:p>
            <a:r>
              <a:rPr lang="en-US" sz="3600"/>
              <a:t>Resolution: conflict ends</a:t>
            </a:r>
          </a:p>
        </p:txBody>
      </p:sp>
    </p:spTree>
    <p:extLst>
      <p:ext uri="{BB962C8B-B14F-4D97-AF65-F5344CB8AC3E}">
        <p14:creationId xmlns:p14="http://schemas.microsoft.com/office/powerpoint/2010/main" val="109964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B1B24-7D4B-40E0-A24D-6D8990681F62}"/>
              </a:ext>
            </a:extLst>
          </p:cNvPr>
          <p:cNvSpPr>
            <a:spLocks noGrp="1"/>
          </p:cNvSpPr>
          <p:nvPr>
            <p:ph type="title"/>
          </p:nvPr>
        </p:nvSpPr>
        <p:spPr/>
        <p:txBody>
          <a:bodyPr/>
          <a:lstStyle/>
          <a:p>
            <a:r>
              <a:rPr lang="en-US"/>
              <a:t>Plot Diagram Practice</a:t>
            </a:r>
          </a:p>
        </p:txBody>
      </p:sp>
      <p:pic>
        <p:nvPicPr>
          <p:cNvPr id="4" name="Picture 4">
            <a:hlinkClick r:id="" action="ppaction://media"/>
            <a:extLst>
              <a:ext uri="{FF2B5EF4-FFF2-40B4-BE49-F238E27FC236}">
                <a16:creationId xmlns:a16="http://schemas.microsoft.com/office/drawing/2014/main" id="{87DBFC31-4993-4F7E-B9F5-85C844E352F2}"/>
              </a:ext>
            </a:extLst>
          </p:cNvPr>
          <p:cNvPicPr>
            <a:picLocks noGrp="1" noRot="1" noChangeAspect="1"/>
          </p:cNvPicPr>
          <p:nvPr>
            <p:ph idx="1"/>
            <a:videoFile r:link="rId1"/>
          </p:nvPr>
        </p:nvPicPr>
        <p:blipFill>
          <a:blip r:embed="rId3"/>
          <a:stretch>
            <a:fillRect/>
          </a:stretch>
        </p:blipFill>
        <p:spPr>
          <a:xfrm>
            <a:off x="2290313" y="1485900"/>
            <a:ext cx="7606513" cy="5047407"/>
          </a:xfrm>
          <a:prstGeom prst="rect">
            <a:avLst/>
          </a:prstGeom>
        </p:spPr>
      </p:pic>
    </p:spTree>
    <p:extLst>
      <p:ext uri="{BB962C8B-B14F-4D97-AF65-F5344CB8AC3E}">
        <p14:creationId xmlns:p14="http://schemas.microsoft.com/office/powerpoint/2010/main" val="3133644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CDB94-291E-4C12-AC9D-93F690B70641}"/>
              </a:ext>
            </a:extLst>
          </p:cNvPr>
          <p:cNvSpPr>
            <a:spLocks noGrp="1"/>
          </p:cNvSpPr>
          <p:nvPr>
            <p:ph type="title"/>
          </p:nvPr>
        </p:nvSpPr>
        <p:spPr/>
        <p:txBody>
          <a:bodyPr/>
          <a:lstStyle/>
          <a:p>
            <a:r>
              <a:rPr lang="en-US"/>
              <a:t>Plot Diagram Practice 2</a:t>
            </a:r>
          </a:p>
        </p:txBody>
      </p:sp>
      <p:pic>
        <p:nvPicPr>
          <p:cNvPr id="4" name="Picture 4">
            <a:hlinkClick r:id="" action="ppaction://media"/>
            <a:extLst>
              <a:ext uri="{FF2B5EF4-FFF2-40B4-BE49-F238E27FC236}">
                <a16:creationId xmlns:a16="http://schemas.microsoft.com/office/drawing/2014/main" id="{C88E3CC6-820A-4335-B565-95B8D9CAE8CD}"/>
              </a:ext>
            </a:extLst>
          </p:cNvPr>
          <p:cNvPicPr>
            <a:picLocks noGrp="1" noRot="1" noChangeAspect="1"/>
          </p:cNvPicPr>
          <p:nvPr>
            <p:ph idx="1"/>
            <a:videoFile r:link="rId1"/>
          </p:nvPr>
        </p:nvPicPr>
        <p:blipFill>
          <a:blip r:embed="rId3"/>
          <a:stretch>
            <a:fillRect/>
          </a:stretch>
        </p:blipFill>
        <p:spPr>
          <a:xfrm>
            <a:off x="2196860" y="1457325"/>
            <a:ext cx="7789231" cy="5208476"/>
          </a:xfrm>
          <a:prstGeom prst="rect">
            <a:avLst/>
          </a:prstGeom>
        </p:spPr>
      </p:pic>
    </p:spTree>
    <p:extLst>
      <p:ext uri="{BB962C8B-B14F-4D97-AF65-F5344CB8AC3E}">
        <p14:creationId xmlns:p14="http://schemas.microsoft.com/office/powerpoint/2010/main" val="2367274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EC91F-D149-4C09-AD1C-2C64225A4FE8}"/>
              </a:ext>
            </a:extLst>
          </p:cNvPr>
          <p:cNvSpPr>
            <a:spLocks noGrp="1"/>
          </p:cNvSpPr>
          <p:nvPr>
            <p:ph type="title"/>
          </p:nvPr>
        </p:nvSpPr>
        <p:spPr/>
        <p:txBody>
          <a:bodyPr/>
          <a:lstStyle/>
          <a:p>
            <a:r>
              <a:rPr lang="en-US"/>
              <a:t>"After Twenty Years" by O. Henry</a:t>
            </a:r>
          </a:p>
        </p:txBody>
      </p:sp>
      <p:sp>
        <p:nvSpPr>
          <p:cNvPr id="3" name="Content Placeholder 2">
            <a:extLst>
              <a:ext uri="{FF2B5EF4-FFF2-40B4-BE49-F238E27FC236}">
                <a16:creationId xmlns:a16="http://schemas.microsoft.com/office/drawing/2014/main" id="{C32F8713-17B7-4FCC-B351-0EF9A72723C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6783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777C-D5A0-42FF-854F-2FDC4C41328C}"/>
              </a:ext>
            </a:extLst>
          </p:cNvPr>
          <p:cNvSpPr>
            <a:spLocks noGrp="1"/>
          </p:cNvSpPr>
          <p:nvPr>
            <p:ph type="title"/>
          </p:nvPr>
        </p:nvSpPr>
        <p:spPr/>
        <p:txBody>
          <a:bodyPr/>
          <a:lstStyle/>
          <a:p>
            <a:r>
              <a:rPr lang="en-US"/>
              <a:t>"After Twenty Years" by O. Henry</a:t>
            </a:r>
          </a:p>
        </p:txBody>
      </p:sp>
      <p:sp>
        <p:nvSpPr>
          <p:cNvPr id="3" name="Content Placeholder 2">
            <a:extLst>
              <a:ext uri="{FF2B5EF4-FFF2-40B4-BE49-F238E27FC236}">
                <a16:creationId xmlns:a16="http://schemas.microsoft.com/office/drawing/2014/main" id="{6A7148D5-F85E-4B43-BCBF-E09316209218}"/>
              </a:ext>
            </a:extLst>
          </p:cNvPr>
          <p:cNvSpPr>
            <a:spLocks noGrp="1"/>
          </p:cNvSpPr>
          <p:nvPr>
            <p:ph idx="1"/>
          </p:nvPr>
        </p:nvSpPr>
        <p:spPr/>
        <p:txBody>
          <a:bodyPr vert="horz" lIns="91440" tIns="45720" rIns="91440" bIns="45720" rtlCol="0" anchor="t">
            <a:normAutofit/>
          </a:bodyPr>
          <a:lstStyle/>
          <a:p>
            <a:pPr marL="0" indent="0">
              <a:buNone/>
            </a:pPr>
            <a:r>
              <a:rPr lang="en-US" sz="3600"/>
              <a:t>Re-read the story with your table group.</a:t>
            </a:r>
          </a:p>
          <a:p>
            <a:pPr marL="0" indent="0">
              <a:buNone/>
            </a:pPr>
            <a:r>
              <a:rPr lang="en-US" sz="3600"/>
              <a:t>Assign each person to one of the following tasks:</a:t>
            </a:r>
          </a:p>
          <a:p>
            <a:pPr marL="1200150" lvl="1" indent="-742950">
              <a:buAutoNum type="arabicPeriod"/>
            </a:pPr>
            <a:r>
              <a:rPr lang="en-US" sz="3600"/>
              <a:t>List 10 plot events.</a:t>
            </a:r>
          </a:p>
          <a:p>
            <a:pPr marL="1200150" lvl="1" indent="-742950">
              <a:buAutoNum type="arabicPeriod"/>
            </a:pPr>
            <a:r>
              <a:rPr lang="en-US" sz="3600"/>
              <a:t>Identify the clues that tell the reader that something is "off" with Jimmy.</a:t>
            </a:r>
          </a:p>
        </p:txBody>
      </p:sp>
    </p:spTree>
    <p:extLst>
      <p:ext uri="{BB962C8B-B14F-4D97-AF65-F5344CB8AC3E}">
        <p14:creationId xmlns:p14="http://schemas.microsoft.com/office/powerpoint/2010/main" val="2544857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DFE16-ADDC-4FD5-83CE-CB5171496F78}"/>
              </a:ext>
            </a:extLst>
          </p:cNvPr>
          <p:cNvSpPr>
            <a:spLocks noGrp="1"/>
          </p:cNvSpPr>
          <p:nvPr>
            <p:ph type="title"/>
          </p:nvPr>
        </p:nvSpPr>
        <p:spPr/>
        <p:txBody>
          <a:bodyPr/>
          <a:lstStyle/>
          <a:p>
            <a:r>
              <a:rPr lang="en-US"/>
              <a:t>Plot Diagram Practice</a:t>
            </a:r>
          </a:p>
        </p:txBody>
      </p:sp>
      <p:sp>
        <p:nvSpPr>
          <p:cNvPr id="3" name="Content Placeholder 2">
            <a:extLst>
              <a:ext uri="{FF2B5EF4-FFF2-40B4-BE49-F238E27FC236}">
                <a16:creationId xmlns:a16="http://schemas.microsoft.com/office/drawing/2014/main" id="{74AFFBB2-B019-46E3-B49E-999A4CDEC62A}"/>
              </a:ext>
            </a:extLst>
          </p:cNvPr>
          <p:cNvSpPr>
            <a:spLocks noGrp="1"/>
          </p:cNvSpPr>
          <p:nvPr>
            <p:ph idx="1"/>
          </p:nvPr>
        </p:nvSpPr>
        <p:spPr/>
        <p:txBody>
          <a:bodyPr vert="horz" lIns="91440" tIns="45720" rIns="91440" bIns="45720" rtlCol="0" anchor="t">
            <a:normAutofit/>
          </a:bodyPr>
          <a:lstStyle/>
          <a:p>
            <a:pPr marL="0" indent="0">
              <a:buNone/>
            </a:pPr>
            <a:r>
              <a:rPr lang="en-US" sz="3600" b="1"/>
              <a:t>Step 1:</a:t>
            </a:r>
            <a:r>
              <a:rPr lang="en-US" sz="3600"/>
              <a:t> Share your plot events with your table.</a:t>
            </a:r>
          </a:p>
          <a:p>
            <a:pPr marL="0" indent="0">
              <a:buNone/>
            </a:pPr>
            <a:r>
              <a:rPr lang="en-US" sz="3600" b="1"/>
              <a:t>Step 2:</a:t>
            </a:r>
            <a:r>
              <a:rPr lang="en-US" sz="3600"/>
              <a:t> Narrow down the list to your top 12 events. (EACH GROUP MUST HAVE 12 EVENTS).</a:t>
            </a:r>
          </a:p>
          <a:p>
            <a:pPr marL="0" indent="0">
              <a:buNone/>
            </a:pPr>
            <a:r>
              <a:rPr lang="en-US" sz="3600" b="1"/>
              <a:t>Step 3:</a:t>
            </a:r>
            <a:r>
              <a:rPr lang="en-US" sz="3600"/>
              <a:t> Write the events on sticky notes (One event per note).</a:t>
            </a:r>
          </a:p>
          <a:p>
            <a:pPr marL="0" indent="0">
              <a:buNone/>
            </a:pPr>
            <a:r>
              <a:rPr lang="en-US" sz="3600" b="1"/>
              <a:t>Step 4:</a:t>
            </a:r>
            <a:r>
              <a:rPr lang="en-US" sz="3600"/>
              <a:t> Plot Diagram Competition</a:t>
            </a:r>
          </a:p>
        </p:txBody>
      </p:sp>
    </p:spTree>
    <p:extLst>
      <p:ext uri="{BB962C8B-B14F-4D97-AF65-F5344CB8AC3E}">
        <p14:creationId xmlns:p14="http://schemas.microsoft.com/office/powerpoint/2010/main" val="383273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EBAC-2A67-49C6-9B6C-80B175D271C2}"/>
              </a:ext>
            </a:extLst>
          </p:cNvPr>
          <p:cNvSpPr>
            <a:spLocks noGrp="1"/>
          </p:cNvSpPr>
          <p:nvPr>
            <p:ph type="title"/>
          </p:nvPr>
        </p:nvSpPr>
        <p:spPr/>
        <p:txBody>
          <a:bodyPr/>
          <a:lstStyle/>
          <a:p>
            <a:r>
              <a:rPr lang="en-US"/>
              <a:t>Pass in your music streaming article</a:t>
            </a:r>
          </a:p>
        </p:txBody>
      </p:sp>
      <p:sp>
        <p:nvSpPr>
          <p:cNvPr id="3" name="Content Placeholder 2">
            <a:extLst>
              <a:ext uri="{FF2B5EF4-FFF2-40B4-BE49-F238E27FC236}">
                <a16:creationId xmlns:a16="http://schemas.microsoft.com/office/drawing/2014/main" id="{10FD7568-2B91-45B4-A567-8F4FDFF96C2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5801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0D92-75D3-421C-8DB8-FAF767E07CC2}"/>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6B60C043-D215-4D93-A106-6529160A8EF4}"/>
              </a:ext>
            </a:extLst>
          </p:cNvPr>
          <p:cNvSpPr>
            <a:spLocks noGrp="1"/>
          </p:cNvSpPr>
          <p:nvPr>
            <p:ph idx="1"/>
          </p:nvPr>
        </p:nvSpPr>
        <p:spPr/>
        <p:txBody>
          <a:bodyPr vert="horz" lIns="91440" tIns="45720" rIns="91440" bIns="45720" rtlCol="0" anchor="t">
            <a:normAutofit/>
          </a:bodyPr>
          <a:lstStyle/>
          <a:p>
            <a:r>
              <a:rPr lang="en-US" sz="3600"/>
              <a:t>Essay pre-assessment</a:t>
            </a:r>
          </a:p>
          <a:p>
            <a:r>
              <a:rPr lang="en-US" sz="3600"/>
              <a:t>Read</a:t>
            </a:r>
          </a:p>
        </p:txBody>
      </p:sp>
    </p:spTree>
    <p:extLst>
      <p:ext uri="{BB962C8B-B14F-4D97-AF65-F5344CB8AC3E}">
        <p14:creationId xmlns:p14="http://schemas.microsoft.com/office/powerpoint/2010/main" val="318172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50523-3729-4171-8CC0-9DB00C8B0CC1}"/>
              </a:ext>
            </a:extLst>
          </p:cNvPr>
          <p:cNvSpPr>
            <a:spLocks noGrp="1"/>
          </p:cNvSpPr>
          <p:nvPr>
            <p:ph type="title"/>
          </p:nvPr>
        </p:nvSpPr>
        <p:spPr/>
        <p:txBody>
          <a:bodyPr/>
          <a:lstStyle/>
          <a:p>
            <a:r>
              <a:rPr lang="en-US"/>
              <a:t>Essay Pre-Assessment</a:t>
            </a:r>
          </a:p>
        </p:txBody>
      </p:sp>
      <p:sp>
        <p:nvSpPr>
          <p:cNvPr id="3" name="Content Placeholder 2">
            <a:extLst>
              <a:ext uri="{FF2B5EF4-FFF2-40B4-BE49-F238E27FC236}">
                <a16:creationId xmlns:a16="http://schemas.microsoft.com/office/drawing/2014/main" id="{548784B5-B410-439D-B561-C79FE299D429}"/>
              </a:ext>
            </a:extLst>
          </p:cNvPr>
          <p:cNvSpPr>
            <a:spLocks noGrp="1"/>
          </p:cNvSpPr>
          <p:nvPr>
            <p:ph idx="1"/>
          </p:nvPr>
        </p:nvSpPr>
        <p:spPr/>
        <p:txBody>
          <a:bodyPr vert="horz" lIns="91440" tIns="45720" rIns="91440" bIns="45720" rtlCol="0" anchor="t">
            <a:normAutofit/>
          </a:bodyPr>
          <a:lstStyle/>
          <a:p>
            <a:pPr marL="0" indent="0">
              <a:buNone/>
            </a:pPr>
            <a:r>
              <a:rPr lang="en-US" sz="3600"/>
              <a:t>Directions:</a:t>
            </a:r>
          </a:p>
          <a:p>
            <a:pPr marL="0" indent="0">
              <a:buNone/>
            </a:pPr>
            <a:r>
              <a:rPr lang="en-US" sz="3600"/>
              <a:t>Write a 5 paragraph essay.</a:t>
            </a:r>
          </a:p>
        </p:txBody>
      </p:sp>
    </p:spTree>
    <p:extLst>
      <p:ext uri="{BB962C8B-B14F-4D97-AF65-F5344CB8AC3E}">
        <p14:creationId xmlns:p14="http://schemas.microsoft.com/office/powerpoint/2010/main" val="161452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6256-77D8-408D-AFEE-C7611C6DD48D}"/>
              </a:ext>
            </a:extLst>
          </p:cNvPr>
          <p:cNvSpPr>
            <a:spLocks noGrp="1"/>
          </p:cNvSpPr>
          <p:nvPr>
            <p:ph type="ctrTitle"/>
          </p:nvPr>
        </p:nvSpPr>
        <p:spPr>
          <a:xfrm>
            <a:off x="1524000" y="2023511"/>
            <a:ext cx="9144000" cy="2387600"/>
          </a:xfrm>
        </p:spPr>
        <p:txBody>
          <a:bodyPr>
            <a:normAutofit/>
          </a:bodyPr>
          <a:lstStyle/>
          <a:p>
            <a:r>
              <a:rPr lang="en-US" sz="13800">
                <a:solidFill>
                  <a:schemeClr val="bg1"/>
                </a:solidFill>
              </a:rPr>
              <a:t>Day 7</a:t>
            </a:r>
          </a:p>
        </p:txBody>
      </p:sp>
    </p:spTree>
    <p:extLst>
      <p:ext uri="{BB962C8B-B14F-4D97-AF65-F5344CB8AC3E}">
        <p14:creationId xmlns:p14="http://schemas.microsoft.com/office/powerpoint/2010/main" val="112519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8156-CC54-4DC5-BC8C-C6758B2A35F4}"/>
              </a:ext>
            </a:extLst>
          </p:cNvPr>
          <p:cNvSpPr>
            <a:spLocks noGrp="1"/>
          </p:cNvSpPr>
          <p:nvPr>
            <p:ph type="title"/>
          </p:nvPr>
        </p:nvSpPr>
        <p:spPr/>
        <p:txBody>
          <a:bodyPr/>
          <a:lstStyle/>
          <a:p>
            <a:r>
              <a:rPr lang="en-US"/>
              <a:t>Bell Ringer</a:t>
            </a:r>
          </a:p>
        </p:txBody>
      </p:sp>
      <p:sp>
        <p:nvSpPr>
          <p:cNvPr id="3" name="Content Placeholder 2">
            <a:extLst>
              <a:ext uri="{FF2B5EF4-FFF2-40B4-BE49-F238E27FC236}">
                <a16:creationId xmlns:a16="http://schemas.microsoft.com/office/drawing/2014/main" id="{77F7F933-F0A4-4086-AF95-E2D1140570DE}"/>
              </a:ext>
            </a:extLst>
          </p:cNvPr>
          <p:cNvSpPr>
            <a:spLocks noGrp="1"/>
          </p:cNvSpPr>
          <p:nvPr>
            <p:ph idx="1"/>
          </p:nvPr>
        </p:nvSpPr>
        <p:spPr/>
        <p:txBody>
          <a:bodyPr vert="horz" lIns="91440" tIns="45720" rIns="91440" bIns="45720" rtlCol="0" anchor="t">
            <a:normAutofit/>
          </a:bodyPr>
          <a:lstStyle/>
          <a:p>
            <a:pPr marL="0" indent="0">
              <a:buNone/>
            </a:pPr>
            <a:r>
              <a:rPr lang="en-US" sz="3600"/>
              <a:t>Think of a job that you may want to have in the future. How does that job involve writing?</a:t>
            </a:r>
          </a:p>
          <a:p>
            <a:pPr marL="0" indent="0">
              <a:buNone/>
            </a:pPr>
            <a:endParaRPr lang="en-US" sz="3600"/>
          </a:p>
          <a:p>
            <a:pPr marL="0" indent="0">
              <a:buNone/>
            </a:pPr>
            <a:r>
              <a:rPr lang="en-US" sz="3600"/>
              <a:t>When you are done, please get your notebook page set up. The title is "6 Traits of Writing."</a:t>
            </a:r>
          </a:p>
        </p:txBody>
      </p:sp>
    </p:spTree>
    <p:extLst>
      <p:ext uri="{BB962C8B-B14F-4D97-AF65-F5344CB8AC3E}">
        <p14:creationId xmlns:p14="http://schemas.microsoft.com/office/powerpoint/2010/main" val="150092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0920-8E27-47E6-B48F-1ADB14D311EE}"/>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F8BBFB2F-A2A0-44A6-9D5C-13DDBBFDC909}"/>
              </a:ext>
            </a:extLst>
          </p:cNvPr>
          <p:cNvSpPr>
            <a:spLocks noGrp="1"/>
          </p:cNvSpPr>
          <p:nvPr>
            <p:ph idx="1"/>
          </p:nvPr>
        </p:nvSpPr>
        <p:spPr/>
        <p:txBody>
          <a:bodyPr vert="horz" lIns="91440" tIns="45720" rIns="91440" bIns="45720" rtlCol="0" anchor="t">
            <a:normAutofit/>
          </a:bodyPr>
          <a:lstStyle/>
          <a:p>
            <a:r>
              <a:rPr lang="en-US" sz="3600"/>
              <a:t>What makes a good writer?</a:t>
            </a:r>
            <a:endParaRPr lang="en-US"/>
          </a:p>
          <a:p>
            <a:r>
              <a:rPr lang="en-US" sz="3600"/>
              <a:t>6 Traits Stations</a:t>
            </a:r>
          </a:p>
          <a:p>
            <a:r>
              <a:rPr lang="en-US" sz="3600"/>
              <a:t>Formal E-mails on Office 365</a:t>
            </a:r>
          </a:p>
          <a:p>
            <a:pPr lvl="1"/>
            <a:endParaRPr lang="en-US"/>
          </a:p>
        </p:txBody>
      </p:sp>
    </p:spTree>
    <p:extLst>
      <p:ext uri="{BB962C8B-B14F-4D97-AF65-F5344CB8AC3E}">
        <p14:creationId xmlns:p14="http://schemas.microsoft.com/office/powerpoint/2010/main" val="33691954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38</Slides>
  <Notes>1</Notes>
  <HiddenSlides>0</HiddenSlide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Unit 1 Days 6-10</vt:lpstr>
      <vt:lpstr>Day 6</vt:lpstr>
      <vt:lpstr>Bell Ringer</vt:lpstr>
      <vt:lpstr>Pass in your music streaming article</vt:lpstr>
      <vt:lpstr>Plan for the Day</vt:lpstr>
      <vt:lpstr>Essay Pre-Assessment</vt:lpstr>
      <vt:lpstr>Day 7</vt:lpstr>
      <vt:lpstr>Bell Ringer</vt:lpstr>
      <vt:lpstr>Plan for the Day</vt:lpstr>
      <vt:lpstr>What makes a good writer?</vt:lpstr>
      <vt:lpstr>6 Traits of Writing</vt:lpstr>
      <vt:lpstr>6 Trait Sort</vt:lpstr>
      <vt:lpstr>Stations</vt:lpstr>
      <vt:lpstr>Day 8</vt:lpstr>
      <vt:lpstr>Bell Ringer</vt:lpstr>
      <vt:lpstr>Plan for the Day</vt:lpstr>
      <vt:lpstr>Finish 6 Trait Stations</vt:lpstr>
      <vt:lpstr>Formal E-mails</vt:lpstr>
      <vt:lpstr>Marking the Text (Feedback)</vt:lpstr>
      <vt:lpstr>Textual Evidence</vt:lpstr>
      <vt:lpstr>Practice Identifying Textual Evidence</vt:lpstr>
      <vt:lpstr>Day 9</vt:lpstr>
      <vt:lpstr>Bell Ringer</vt:lpstr>
      <vt:lpstr>Plan for the Day</vt:lpstr>
      <vt:lpstr>Citations</vt:lpstr>
      <vt:lpstr>Citations Handout: A Very Important Piece of Paper</vt:lpstr>
      <vt:lpstr>Integrating Quotes</vt:lpstr>
      <vt:lpstr>Kahoot!</vt:lpstr>
      <vt:lpstr>Day 10</vt:lpstr>
      <vt:lpstr>Bell Ringer</vt:lpstr>
      <vt:lpstr>Plan for the Day</vt:lpstr>
      <vt:lpstr>Plot Review</vt:lpstr>
      <vt:lpstr>The Six Parts of the Plot Diagram</vt:lpstr>
      <vt:lpstr>Plot Diagram Practice</vt:lpstr>
      <vt:lpstr>Plot Diagram Practice 2</vt:lpstr>
      <vt:lpstr>"After Twenty Years" by O. Henry</vt:lpstr>
      <vt:lpstr>"After Twenty Years" by O. Henry</vt:lpstr>
      <vt:lpstr>Plot Diagram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Days 6-10</dc:title>
  <cp:revision>1</cp:revision>
  <dcterms:modified xsi:type="dcterms:W3CDTF">2017-10-03T15:03:00Z</dcterms:modified>
</cp:coreProperties>
</file>