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72" r:id="rId5"/>
    <p:sldId id="297" r:id="rId6"/>
    <p:sldId id="260" r:id="rId7"/>
    <p:sldId id="261" r:id="rId8"/>
    <p:sldId id="262" r:id="rId9"/>
    <p:sldId id="274" r:id="rId10"/>
    <p:sldId id="263" r:id="rId11"/>
    <p:sldId id="270" r:id="rId12"/>
    <p:sldId id="265" r:id="rId13"/>
    <p:sldId id="277" r:id="rId14"/>
    <p:sldId id="298" r:id="rId15"/>
    <p:sldId id="300" r:id="rId16"/>
    <p:sldId id="301" r:id="rId17"/>
    <p:sldId id="302" r:id="rId18"/>
    <p:sldId id="276" r:id="rId19"/>
    <p:sldId id="266" r:id="rId20"/>
    <p:sldId id="267" r:id="rId21"/>
    <p:sldId id="268" r:id="rId22"/>
    <p:sldId id="286" r:id="rId23"/>
    <p:sldId id="303" r:id="rId24"/>
    <p:sldId id="304" r:id="rId25"/>
    <p:sldId id="305" r:id="rId26"/>
    <p:sldId id="306" r:id="rId27"/>
    <p:sldId id="307" r:id="rId28"/>
    <p:sldId id="308" r:id="rId29"/>
    <p:sldId id="309" r:id="rId30"/>
    <p:sldId id="310" r:id="rId31"/>
    <p:sldId id="311" r:id="rId32"/>
    <p:sldId id="299" r:id="rId33"/>
    <p:sldId id="269" r:id="rId34"/>
    <p:sldId id="264" r:id="rId35"/>
    <p:sldId id="271" r:id="rId36"/>
    <p:sldId id="313" r:id="rId37"/>
    <p:sldId id="314" r:id="rId38"/>
    <p:sldId id="292" r:id="rId39"/>
    <p:sldId id="293" r:id="rId40"/>
    <p:sldId id="294" r:id="rId41"/>
    <p:sldId id="295" r:id="rId42"/>
    <p:sldId id="312" r:id="rId43"/>
    <p:sldId id="2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0izmGO60fW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0210-9C09-4759-805F-CC8E7E913432}"/>
              </a:ext>
            </a:extLst>
          </p:cNvPr>
          <p:cNvSpPr>
            <a:spLocks noGrp="1"/>
          </p:cNvSpPr>
          <p:nvPr>
            <p:ph type="ctrTitle"/>
          </p:nvPr>
        </p:nvSpPr>
        <p:spPr>
          <a:xfrm>
            <a:off x="1495865" y="2064898"/>
            <a:ext cx="9144000" cy="2387600"/>
          </a:xfrm>
        </p:spPr>
        <p:txBody>
          <a:bodyPr>
            <a:normAutofit/>
          </a:bodyPr>
          <a:lstStyle/>
          <a:p>
            <a:r>
              <a:rPr lang="en-US" sz="13800">
                <a:solidFill>
                  <a:schemeClr val="bg1"/>
                </a:solidFill>
              </a:rPr>
              <a:t>Day 1</a:t>
            </a:r>
          </a:p>
        </p:txBody>
      </p:sp>
    </p:spTree>
    <p:extLst>
      <p:ext uri="{BB962C8B-B14F-4D97-AF65-F5344CB8AC3E}">
        <p14:creationId xmlns:p14="http://schemas.microsoft.com/office/powerpoint/2010/main" val="261727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0210-9C09-4759-805F-CC8E7E913432}"/>
              </a:ext>
            </a:extLst>
          </p:cNvPr>
          <p:cNvSpPr>
            <a:spLocks noGrp="1"/>
          </p:cNvSpPr>
          <p:nvPr>
            <p:ph type="ctrTitle"/>
          </p:nvPr>
        </p:nvSpPr>
        <p:spPr>
          <a:xfrm>
            <a:off x="1495864" y="2078966"/>
            <a:ext cx="9144000" cy="2387600"/>
          </a:xfrm>
        </p:spPr>
        <p:txBody>
          <a:bodyPr>
            <a:normAutofit/>
          </a:bodyPr>
          <a:lstStyle/>
          <a:p>
            <a:r>
              <a:rPr lang="en-US" sz="13800">
                <a:solidFill>
                  <a:schemeClr val="bg1"/>
                </a:solidFill>
              </a:rPr>
              <a:t>Day 3</a:t>
            </a:r>
          </a:p>
        </p:txBody>
      </p:sp>
    </p:spTree>
    <p:extLst>
      <p:ext uri="{BB962C8B-B14F-4D97-AF65-F5344CB8AC3E}">
        <p14:creationId xmlns:p14="http://schemas.microsoft.com/office/powerpoint/2010/main" val="267094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D65983B-5AEA-48E0-A2A7-B79813B90A72}"/>
              </a:ext>
            </a:extLst>
          </p:cNvPr>
          <p:cNvPicPr>
            <a:picLocks noChangeAspect="1"/>
          </p:cNvPicPr>
          <p:nvPr/>
        </p:nvPicPr>
        <p:blipFill rotWithShape="1">
          <a:blip r:embed="rId2"/>
          <a:srcRect l="27931" r="16989" b="-2"/>
          <a:stretch/>
        </p:blipFill>
        <p:spPr>
          <a:xfrm>
            <a:off x="7610475" y="657225"/>
            <a:ext cx="5461724" cy="5577837"/>
          </a:xfrm>
          <a:prstGeom prst="rect">
            <a:avLst/>
          </a:prstGeom>
          <a:effectLst/>
        </p:spPr>
      </p:pic>
      <p:sp>
        <p:nvSpPr>
          <p:cNvPr id="2" name="Title 1">
            <a:extLst>
              <a:ext uri="{FF2B5EF4-FFF2-40B4-BE49-F238E27FC236}">
                <a16:creationId xmlns:a16="http://schemas.microsoft.com/office/drawing/2014/main" id="{D0C34F15-6BDB-4251-A01E-4E815CE76B40}"/>
              </a:ext>
            </a:extLst>
          </p:cNvPr>
          <p:cNvSpPr>
            <a:spLocks noGrp="1"/>
          </p:cNvSpPr>
          <p:nvPr>
            <p:ph type="title"/>
          </p:nvPr>
        </p:nvSpPr>
        <p:spPr>
          <a:xfrm>
            <a:off x="428625" y="89499"/>
            <a:ext cx="5127031" cy="1676603"/>
          </a:xfrm>
        </p:spPr>
        <p:txBody>
          <a:bodyPr>
            <a:normAutofit/>
          </a:bodyPr>
          <a:lstStyle/>
          <a:p>
            <a:r>
              <a:rPr lang="en-US"/>
              <a:t>Bell Ringer 1</a:t>
            </a:r>
          </a:p>
        </p:txBody>
      </p:sp>
      <p:sp>
        <p:nvSpPr>
          <p:cNvPr id="3" name="Content Placeholder 2">
            <a:extLst>
              <a:ext uri="{FF2B5EF4-FFF2-40B4-BE49-F238E27FC236}">
                <a16:creationId xmlns:a16="http://schemas.microsoft.com/office/drawing/2014/main" id="{2877A3BE-662A-46A6-AA5A-CC00562A3481}"/>
              </a:ext>
            </a:extLst>
          </p:cNvPr>
          <p:cNvSpPr>
            <a:spLocks noGrp="1"/>
          </p:cNvSpPr>
          <p:nvPr>
            <p:ph idx="1"/>
          </p:nvPr>
        </p:nvSpPr>
        <p:spPr>
          <a:xfrm>
            <a:off x="323850" y="1771650"/>
            <a:ext cx="6562254" cy="3786188"/>
          </a:xfrm>
        </p:spPr>
        <p:txBody>
          <a:bodyPr vert="horz" lIns="91440" tIns="45720" rIns="91440" bIns="45720" rtlCol="0" anchor="t">
            <a:noAutofit/>
          </a:bodyPr>
          <a:lstStyle/>
          <a:p>
            <a:pPr marL="0" indent="0">
              <a:buNone/>
            </a:pPr>
            <a:r>
              <a:rPr lang="en-US" sz="3600"/>
              <a:t>Make a prediction about what you think </a:t>
            </a:r>
            <a:r>
              <a:rPr lang="en-US" sz="3600" i="1"/>
              <a:t>The Outsiders </a:t>
            </a:r>
            <a:r>
              <a:rPr lang="en-US" sz="3600"/>
              <a:t>will be about. You can base this on the following information:</a:t>
            </a:r>
          </a:p>
          <a:p>
            <a:pPr marL="0" indent="0">
              <a:buNone/>
            </a:pPr>
            <a:r>
              <a:rPr lang="en-US" sz="3600"/>
              <a:t>    -Book Title</a:t>
            </a:r>
          </a:p>
          <a:p>
            <a:pPr marL="0" indent="0">
              <a:buNone/>
            </a:pPr>
            <a:r>
              <a:rPr lang="en-US" sz="3600"/>
              <a:t>    -Book Cover--&gt;</a:t>
            </a:r>
          </a:p>
          <a:p>
            <a:pPr marL="0" indent="0">
              <a:buNone/>
            </a:pPr>
            <a:r>
              <a:rPr lang="en-US" sz="3600"/>
              <a:t>    -What I've told you in the past</a:t>
            </a:r>
          </a:p>
          <a:p>
            <a:pPr>
              <a:buNone/>
            </a:pPr>
            <a:endParaRPr lang="en-US"/>
          </a:p>
        </p:txBody>
      </p:sp>
    </p:spTree>
    <p:extLst>
      <p:ext uri="{BB962C8B-B14F-4D97-AF65-F5344CB8AC3E}">
        <p14:creationId xmlns:p14="http://schemas.microsoft.com/office/powerpoint/2010/main" val="89588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0F45-7D54-4326-A67A-6A3CAB721FD3}"/>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6EA296A-4602-4E75-BF92-98F00F73ACB1}"/>
              </a:ext>
            </a:extLst>
          </p:cNvPr>
          <p:cNvSpPr>
            <a:spLocks noGrp="1"/>
          </p:cNvSpPr>
          <p:nvPr>
            <p:ph idx="1"/>
          </p:nvPr>
        </p:nvSpPr>
        <p:spPr/>
        <p:txBody>
          <a:bodyPr vert="horz" lIns="91440" tIns="45720" rIns="91440" bIns="45720" rtlCol="0" anchor="t">
            <a:normAutofit/>
          </a:bodyPr>
          <a:lstStyle/>
          <a:p>
            <a:r>
              <a:rPr lang="en-US" sz="3600"/>
              <a:t>Finish book talks</a:t>
            </a:r>
          </a:p>
          <a:p>
            <a:r>
              <a:rPr lang="en-US" sz="3600"/>
              <a:t>Introduction to Unit 2</a:t>
            </a:r>
            <a:endParaRPr lang="en-US"/>
          </a:p>
          <a:p>
            <a:r>
              <a:rPr lang="en-US" sz="3600"/>
              <a:t>Video Jigsaw</a:t>
            </a:r>
          </a:p>
        </p:txBody>
      </p:sp>
    </p:spTree>
    <p:extLst>
      <p:ext uri="{BB962C8B-B14F-4D97-AF65-F5344CB8AC3E}">
        <p14:creationId xmlns:p14="http://schemas.microsoft.com/office/powerpoint/2010/main" val="420786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B82D-4932-4608-9243-A1B8BE107BEA}"/>
              </a:ext>
            </a:extLst>
          </p:cNvPr>
          <p:cNvSpPr>
            <a:spLocks noGrp="1"/>
          </p:cNvSpPr>
          <p:nvPr>
            <p:ph type="title"/>
          </p:nvPr>
        </p:nvSpPr>
        <p:spPr/>
        <p:txBody>
          <a:bodyPr/>
          <a:lstStyle/>
          <a:p>
            <a:r>
              <a:rPr lang="en-US"/>
              <a:t>Introduction to Unit 2</a:t>
            </a:r>
          </a:p>
        </p:txBody>
      </p:sp>
      <p:sp>
        <p:nvSpPr>
          <p:cNvPr id="3" name="Content Placeholder 2">
            <a:extLst>
              <a:ext uri="{FF2B5EF4-FFF2-40B4-BE49-F238E27FC236}">
                <a16:creationId xmlns:a16="http://schemas.microsoft.com/office/drawing/2014/main" id="{C4036792-EA67-4AB5-914B-03BE33AD2422}"/>
              </a:ext>
            </a:extLst>
          </p:cNvPr>
          <p:cNvSpPr>
            <a:spLocks noGrp="1"/>
          </p:cNvSpPr>
          <p:nvPr>
            <p:ph idx="1"/>
          </p:nvPr>
        </p:nvSpPr>
        <p:spPr>
          <a:xfrm>
            <a:off x="838200" y="1825625"/>
            <a:ext cx="10515600" cy="4351338"/>
          </a:xfrm>
        </p:spPr>
        <p:txBody>
          <a:bodyPr numCol="2">
            <a:normAutofit fontScale="92500" lnSpcReduction="10000"/>
          </a:bodyPr>
          <a:lstStyle/>
          <a:p>
            <a:r>
              <a:rPr lang="en-US" sz="4000"/>
              <a:t>Big Ideas</a:t>
            </a:r>
          </a:p>
          <a:p>
            <a:pPr lvl="1"/>
            <a:r>
              <a:rPr lang="en-US" sz="4000"/>
              <a:t>Identity</a:t>
            </a:r>
          </a:p>
          <a:p>
            <a:pPr lvl="1"/>
            <a:r>
              <a:rPr lang="en-US" sz="4000"/>
              <a:t>Inferences</a:t>
            </a:r>
          </a:p>
          <a:p>
            <a:pPr lvl="1"/>
            <a:r>
              <a:rPr lang="en-US" sz="4000"/>
              <a:t>Symbolism</a:t>
            </a:r>
          </a:p>
          <a:p>
            <a:r>
              <a:rPr lang="en-US" sz="4000"/>
              <a:t>Reading</a:t>
            </a:r>
          </a:p>
          <a:p>
            <a:pPr lvl="1"/>
            <a:r>
              <a:rPr lang="en-US" sz="4000" i="1"/>
              <a:t>The Outsiders</a:t>
            </a:r>
          </a:p>
          <a:p>
            <a:pPr lvl="1"/>
            <a:r>
              <a:rPr lang="en-US" sz="4000"/>
              <a:t>Nonfiction articles</a:t>
            </a:r>
          </a:p>
          <a:p>
            <a:pPr lvl="1"/>
            <a:r>
              <a:rPr lang="en-US" sz="4000"/>
              <a:t>Poems </a:t>
            </a:r>
          </a:p>
          <a:p>
            <a:r>
              <a:rPr lang="en-US" sz="4000"/>
              <a:t>Projects and Assignments</a:t>
            </a:r>
          </a:p>
          <a:p>
            <a:pPr lvl="1"/>
            <a:r>
              <a:rPr lang="en-US" sz="4000"/>
              <a:t>Socratic Seminar</a:t>
            </a:r>
          </a:p>
          <a:p>
            <a:pPr lvl="1"/>
            <a:r>
              <a:rPr lang="en-US" sz="4000"/>
              <a:t>Personal Narrative</a:t>
            </a:r>
          </a:p>
          <a:p>
            <a:pPr lvl="1"/>
            <a:r>
              <a:rPr lang="en-US" sz="4000"/>
              <a:t>Test on Inferences</a:t>
            </a:r>
          </a:p>
          <a:p>
            <a:pPr lvl="1"/>
            <a:r>
              <a:rPr lang="en-US" sz="4000"/>
              <a:t>Nonfiction Quiz</a:t>
            </a:r>
          </a:p>
          <a:p>
            <a:pPr lvl="1"/>
            <a:endParaRPr lang="en-US" sz="3600"/>
          </a:p>
          <a:p>
            <a:endParaRPr lang="en-US"/>
          </a:p>
        </p:txBody>
      </p:sp>
    </p:spTree>
    <p:extLst>
      <p:ext uri="{BB962C8B-B14F-4D97-AF65-F5344CB8AC3E}">
        <p14:creationId xmlns:p14="http://schemas.microsoft.com/office/powerpoint/2010/main" val="181320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CA94-4227-4BA4-BE88-B5ACFBE85E6C}"/>
              </a:ext>
            </a:extLst>
          </p:cNvPr>
          <p:cNvSpPr>
            <a:spLocks noGrp="1"/>
          </p:cNvSpPr>
          <p:nvPr>
            <p:ph type="title"/>
          </p:nvPr>
        </p:nvSpPr>
        <p:spPr/>
        <p:txBody>
          <a:bodyPr/>
          <a:lstStyle/>
          <a:p>
            <a:r>
              <a:rPr lang="en-US" i="1"/>
              <a:t>The Outsiders </a:t>
            </a:r>
            <a:r>
              <a:rPr lang="en-US"/>
              <a:t>Teaser</a:t>
            </a:r>
          </a:p>
        </p:txBody>
      </p:sp>
      <p:pic>
        <p:nvPicPr>
          <p:cNvPr id="4" name="Picture 4">
            <a:hlinkClick r:id="" action="ppaction://media"/>
            <a:extLst>
              <a:ext uri="{FF2B5EF4-FFF2-40B4-BE49-F238E27FC236}">
                <a16:creationId xmlns:a16="http://schemas.microsoft.com/office/drawing/2014/main" id="{284F71CA-0BB0-4FAD-8408-071F99F43262}"/>
              </a:ext>
            </a:extLst>
          </p:cNvPr>
          <p:cNvPicPr>
            <a:picLocks noGrp="1" noRot="1" noChangeAspect="1"/>
          </p:cNvPicPr>
          <p:nvPr>
            <p:ph idx="1"/>
            <a:videoFile r:link="rId1"/>
          </p:nvPr>
        </p:nvPicPr>
        <p:blipFill>
          <a:blip r:embed="rId3"/>
          <a:stretch>
            <a:fillRect/>
          </a:stretch>
        </p:blipFill>
        <p:spPr>
          <a:xfrm>
            <a:off x="2714625" y="1687842"/>
            <a:ext cx="6894517" cy="4831274"/>
          </a:xfrm>
          <a:prstGeom prst="rect">
            <a:avLst/>
          </a:prstGeom>
        </p:spPr>
      </p:pic>
    </p:spTree>
    <p:extLst>
      <p:ext uri="{BB962C8B-B14F-4D97-AF65-F5344CB8AC3E}">
        <p14:creationId xmlns:p14="http://schemas.microsoft.com/office/powerpoint/2010/main" val="1429379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DBBB-3F76-4A72-AAD7-0213F02753AC}"/>
              </a:ext>
            </a:extLst>
          </p:cNvPr>
          <p:cNvSpPr>
            <a:spLocks noGrp="1"/>
          </p:cNvSpPr>
          <p:nvPr>
            <p:ph type="title"/>
          </p:nvPr>
        </p:nvSpPr>
        <p:spPr/>
        <p:txBody>
          <a:bodyPr/>
          <a:lstStyle/>
          <a:p>
            <a:r>
              <a:rPr lang="en-US"/>
              <a:t>S.E Hinton (the author)</a:t>
            </a:r>
          </a:p>
        </p:txBody>
      </p:sp>
      <p:sp>
        <p:nvSpPr>
          <p:cNvPr id="3" name="Content Placeholder 2">
            <a:extLst>
              <a:ext uri="{FF2B5EF4-FFF2-40B4-BE49-F238E27FC236}">
                <a16:creationId xmlns:a16="http://schemas.microsoft.com/office/drawing/2014/main" id="{982126E7-281A-4AE8-9D8D-1159D6447B8F}"/>
              </a:ext>
            </a:extLst>
          </p:cNvPr>
          <p:cNvSpPr>
            <a:spLocks noGrp="1"/>
          </p:cNvSpPr>
          <p:nvPr>
            <p:ph idx="1"/>
          </p:nvPr>
        </p:nvSpPr>
        <p:spPr/>
        <p:txBody>
          <a:bodyPr>
            <a:normAutofit/>
          </a:bodyPr>
          <a:lstStyle/>
          <a:p>
            <a:pPr marL="0" indent="0">
              <a:buNone/>
            </a:pPr>
            <a:r>
              <a:rPr lang="en-US" sz="3600"/>
              <a:t>Turn and talk to the person next to you.</a:t>
            </a:r>
          </a:p>
          <a:p>
            <a:pPr marL="0" indent="0">
              <a:buNone/>
            </a:pPr>
            <a:r>
              <a:rPr lang="en-US" sz="3600"/>
              <a:t>Based on your knowledge of other authors, what can you guess about SE Hinton?</a:t>
            </a:r>
          </a:p>
        </p:txBody>
      </p:sp>
    </p:spTree>
    <p:extLst>
      <p:ext uri="{BB962C8B-B14F-4D97-AF65-F5344CB8AC3E}">
        <p14:creationId xmlns:p14="http://schemas.microsoft.com/office/powerpoint/2010/main" val="4196267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FEAC-41FA-4E7B-83D0-D18D8839F2F6}"/>
              </a:ext>
            </a:extLst>
          </p:cNvPr>
          <p:cNvSpPr>
            <a:spLocks noGrp="1"/>
          </p:cNvSpPr>
          <p:nvPr>
            <p:ph type="title"/>
          </p:nvPr>
        </p:nvSpPr>
        <p:spPr/>
        <p:txBody>
          <a:bodyPr/>
          <a:lstStyle/>
          <a:p>
            <a:r>
              <a:rPr lang="en-US"/>
              <a:t>SE Hinton</a:t>
            </a:r>
          </a:p>
        </p:txBody>
      </p:sp>
      <p:sp>
        <p:nvSpPr>
          <p:cNvPr id="3" name="Content Placeholder 2">
            <a:extLst>
              <a:ext uri="{FF2B5EF4-FFF2-40B4-BE49-F238E27FC236}">
                <a16:creationId xmlns:a16="http://schemas.microsoft.com/office/drawing/2014/main" id="{C3F75E94-4BB7-45B6-AEC7-80AD417F0566}"/>
              </a:ext>
            </a:extLst>
          </p:cNvPr>
          <p:cNvSpPr>
            <a:spLocks noGrp="1"/>
          </p:cNvSpPr>
          <p:nvPr>
            <p:ph idx="1"/>
          </p:nvPr>
        </p:nvSpPr>
        <p:spPr/>
        <p:txBody>
          <a:bodyPr>
            <a:normAutofit/>
          </a:bodyPr>
          <a:lstStyle/>
          <a:p>
            <a:r>
              <a:rPr lang="en-US" sz="3600"/>
              <a:t>Wrote </a:t>
            </a:r>
            <a:r>
              <a:rPr lang="en-US" sz="3600" i="1"/>
              <a:t>The Outsiders </a:t>
            </a:r>
            <a:r>
              <a:rPr lang="en-US" sz="3600"/>
              <a:t>when she was still in high school (16 </a:t>
            </a:r>
            <a:r>
              <a:rPr lang="en-US" sz="3600" err="1"/>
              <a:t>yo</a:t>
            </a:r>
            <a:r>
              <a:rPr lang="en-US" sz="3600"/>
              <a:t>)</a:t>
            </a:r>
          </a:p>
          <a:p>
            <a:r>
              <a:rPr lang="en-US" sz="3600"/>
              <a:t>Based the story on what she saw in her neighborhood</a:t>
            </a:r>
          </a:p>
          <a:p>
            <a:r>
              <a:rPr lang="en-US" sz="3600"/>
              <a:t>Published the book when she was 18 and it was IMMEDIATELY successful</a:t>
            </a:r>
          </a:p>
          <a:p>
            <a:r>
              <a:rPr lang="en-US" sz="3600"/>
              <a:t>Purposefully chose to go by “SE”</a:t>
            </a:r>
          </a:p>
          <a:p>
            <a:pPr lvl="2"/>
            <a:r>
              <a:rPr lang="en-US" sz="3600"/>
              <a:t>SE=Susan </a:t>
            </a:r>
            <a:r>
              <a:rPr lang="en-US" sz="3600" err="1"/>
              <a:t>Eliose</a:t>
            </a:r>
            <a:endParaRPr lang="en-US" sz="3600"/>
          </a:p>
        </p:txBody>
      </p:sp>
    </p:spTree>
    <p:extLst>
      <p:ext uri="{BB962C8B-B14F-4D97-AF65-F5344CB8AC3E}">
        <p14:creationId xmlns:p14="http://schemas.microsoft.com/office/powerpoint/2010/main" val="23290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CE558-58F1-4412-B6D2-8FD502532BF7}"/>
              </a:ext>
            </a:extLst>
          </p:cNvPr>
          <p:cNvSpPr>
            <a:spLocks noGrp="1"/>
          </p:cNvSpPr>
          <p:nvPr>
            <p:ph type="title"/>
          </p:nvPr>
        </p:nvSpPr>
        <p:spPr/>
        <p:txBody>
          <a:bodyPr/>
          <a:lstStyle/>
          <a:p>
            <a:r>
              <a:rPr lang="en-US"/>
              <a:t>Fun Fact:</a:t>
            </a:r>
          </a:p>
        </p:txBody>
      </p:sp>
      <p:sp>
        <p:nvSpPr>
          <p:cNvPr id="3" name="Content Placeholder 2">
            <a:extLst>
              <a:ext uri="{FF2B5EF4-FFF2-40B4-BE49-F238E27FC236}">
                <a16:creationId xmlns:a16="http://schemas.microsoft.com/office/drawing/2014/main" id="{12DEBB1C-D41B-44A7-BB31-888ED67AE891}"/>
              </a:ext>
            </a:extLst>
          </p:cNvPr>
          <p:cNvSpPr>
            <a:spLocks noGrp="1"/>
          </p:cNvSpPr>
          <p:nvPr>
            <p:ph idx="1"/>
          </p:nvPr>
        </p:nvSpPr>
        <p:spPr/>
        <p:txBody>
          <a:bodyPr vert="horz" lIns="91440" tIns="45720" rIns="91440" bIns="45720" rtlCol="0" anchor="t">
            <a:normAutofit/>
          </a:bodyPr>
          <a:lstStyle/>
          <a:p>
            <a:pPr marL="0" indent="0">
              <a:buNone/>
            </a:pPr>
            <a:r>
              <a:rPr lang="en-US" sz="3600"/>
              <a:t>Mr. </a:t>
            </a:r>
            <a:r>
              <a:rPr lang="en-US" sz="3600" err="1"/>
              <a:t>Buryska</a:t>
            </a:r>
            <a:r>
              <a:rPr lang="en-US" sz="3600"/>
              <a:t> knows SE Hinton.</a:t>
            </a:r>
          </a:p>
          <a:p>
            <a:pPr marL="0" indent="0">
              <a:buNone/>
            </a:pPr>
            <a:r>
              <a:rPr lang="en-US" sz="3600"/>
              <a:t>Mrs. </a:t>
            </a:r>
            <a:r>
              <a:rPr lang="en-US" sz="3600" err="1"/>
              <a:t>Klugherz</a:t>
            </a:r>
            <a:r>
              <a:rPr lang="en-US" sz="3600"/>
              <a:t> lived in the same town as SE Hinton and some of her friends were in a movie based on another SE Hinton book.</a:t>
            </a:r>
          </a:p>
        </p:txBody>
      </p:sp>
    </p:spTree>
    <p:extLst>
      <p:ext uri="{BB962C8B-B14F-4D97-AF65-F5344CB8AC3E}">
        <p14:creationId xmlns:p14="http://schemas.microsoft.com/office/powerpoint/2010/main" val="176481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2E7F-138C-415A-B80B-D03D829E9DAF}"/>
              </a:ext>
            </a:extLst>
          </p:cNvPr>
          <p:cNvSpPr>
            <a:spLocks noGrp="1"/>
          </p:cNvSpPr>
          <p:nvPr>
            <p:ph type="title"/>
          </p:nvPr>
        </p:nvSpPr>
        <p:spPr/>
        <p:txBody>
          <a:bodyPr/>
          <a:lstStyle/>
          <a:p>
            <a:r>
              <a:rPr lang="en-US"/>
              <a:t>Video Jigsaw</a:t>
            </a:r>
          </a:p>
        </p:txBody>
      </p:sp>
      <p:graphicFrame>
        <p:nvGraphicFramePr>
          <p:cNvPr id="4" name="Table 4">
            <a:extLst>
              <a:ext uri="{FF2B5EF4-FFF2-40B4-BE49-F238E27FC236}">
                <a16:creationId xmlns:a16="http://schemas.microsoft.com/office/drawing/2014/main" id="{A4DE632C-ED2E-42B3-84C2-B7E635BF314D}"/>
              </a:ext>
            </a:extLst>
          </p:cNvPr>
          <p:cNvGraphicFramePr>
            <a:graphicFrameLocks noGrp="1"/>
          </p:cNvGraphicFramePr>
          <p:nvPr>
            <p:ph idx="1"/>
            <p:extLst>
              <p:ext uri="{D42A27DB-BD31-4B8C-83A1-F6EECF244321}">
                <p14:modId xmlns:p14="http://schemas.microsoft.com/office/powerpoint/2010/main" val="2419197652"/>
              </p:ext>
            </p:extLst>
          </p:nvPr>
        </p:nvGraphicFramePr>
        <p:xfrm>
          <a:off x="0" y="1438275"/>
          <a:ext cx="12189684" cy="4572000"/>
        </p:xfrm>
        <a:graphic>
          <a:graphicData uri="http://schemas.openxmlformats.org/drawingml/2006/table">
            <a:tbl>
              <a:tblPr firstRow="1" bandRow="1">
                <a:tableStyleId>{5C22544A-7EE6-4342-B048-85BDC9FD1C3A}</a:tableStyleId>
              </a:tblPr>
              <a:tblGrid>
                <a:gridCol w="4063228">
                  <a:extLst>
                    <a:ext uri="{9D8B030D-6E8A-4147-A177-3AD203B41FA5}">
                      <a16:colId xmlns:a16="http://schemas.microsoft.com/office/drawing/2014/main" val="2176162715"/>
                    </a:ext>
                  </a:extLst>
                </a:gridCol>
                <a:gridCol w="4063228">
                  <a:extLst>
                    <a:ext uri="{9D8B030D-6E8A-4147-A177-3AD203B41FA5}">
                      <a16:colId xmlns:a16="http://schemas.microsoft.com/office/drawing/2014/main" val="2328659600"/>
                    </a:ext>
                  </a:extLst>
                </a:gridCol>
                <a:gridCol w="4063228">
                  <a:extLst>
                    <a:ext uri="{9D8B030D-6E8A-4147-A177-3AD203B41FA5}">
                      <a16:colId xmlns:a16="http://schemas.microsoft.com/office/drawing/2014/main" val="3368569764"/>
                    </a:ext>
                  </a:extLst>
                </a:gridCol>
              </a:tblGrid>
              <a:tr h="370840">
                <a:tc>
                  <a:txBody>
                    <a:bodyPr/>
                    <a:lstStyle/>
                    <a:p>
                      <a:pPr algn="ctr">
                        <a:buNone/>
                      </a:pPr>
                      <a:r>
                        <a:rPr lang="en-US" sz="3200"/>
                        <a:t>"The Danger of a Single Story"</a:t>
                      </a:r>
                    </a:p>
                  </a:txBody>
                  <a:tcPr/>
                </a:tc>
                <a:tc>
                  <a:txBody>
                    <a:bodyPr/>
                    <a:lstStyle/>
                    <a:p>
                      <a:pPr algn="ctr">
                        <a:buNone/>
                      </a:pPr>
                      <a:r>
                        <a:rPr lang="en-US" sz="3200"/>
                        <a:t>"Can Prejudice Ever be a Good Thing?"</a:t>
                      </a:r>
                    </a:p>
                  </a:txBody>
                  <a:tcPr/>
                </a:tc>
                <a:tc>
                  <a:txBody>
                    <a:bodyPr/>
                    <a:lstStyle/>
                    <a:p>
                      <a:pPr algn="ctr">
                        <a:buNone/>
                      </a:pPr>
                      <a:r>
                        <a:rPr lang="en-US" sz="3200"/>
                        <a:t>"How to Overcome our Biases? Walk Boldly Toward Them."</a:t>
                      </a:r>
                    </a:p>
                  </a:txBody>
                  <a:tcPr/>
                </a:tc>
                <a:extLst>
                  <a:ext uri="{0D108BD9-81ED-4DB2-BD59-A6C34878D82A}">
                    <a16:rowId xmlns:a16="http://schemas.microsoft.com/office/drawing/2014/main" val="83732533"/>
                  </a:ext>
                </a:extLst>
              </a:tr>
              <a:tr h="370840">
                <a:tc>
                  <a:txBody>
                    <a:bodyPr/>
                    <a:lstStyle/>
                    <a:p>
                      <a:pPr>
                        <a:buNone/>
                      </a:pPr>
                      <a:r>
                        <a:rPr lang="en-US" sz="3200" err="1"/>
                        <a:t>Chimananda</a:t>
                      </a:r>
                      <a:r>
                        <a:rPr lang="en-US" sz="3200"/>
                        <a:t> Adichie, a Nigerian woman, talks about how often prejudices are started by people only learning one story.</a:t>
                      </a:r>
                    </a:p>
                  </a:txBody>
                  <a:tcPr/>
                </a:tc>
                <a:tc>
                  <a:txBody>
                    <a:bodyPr/>
                    <a:lstStyle/>
                    <a:p>
                      <a:pPr>
                        <a:buNone/>
                      </a:pPr>
                      <a:r>
                        <a:rPr lang="en-US" sz="3200"/>
                        <a:t>Paul Bloom looks at the psychology of prejudice and how it is one of our main motivators.</a:t>
                      </a:r>
                    </a:p>
                  </a:txBody>
                  <a:tcPr/>
                </a:tc>
                <a:tc>
                  <a:txBody>
                    <a:bodyPr/>
                    <a:lstStyle/>
                    <a:p>
                      <a:pPr>
                        <a:buNone/>
                      </a:pPr>
                      <a:r>
                        <a:rPr lang="en-US" sz="3200"/>
                        <a:t>Verna Myers talks about the violence against black men, and how the world needs to accept their biases.</a:t>
                      </a:r>
                    </a:p>
                  </a:txBody>
                  <a:tcPr/>
                </a:tc>
                <a:extLst>
                  <a:ext uri="{0D108BD9-81ED-4DB2-BD59-A6C34878D82A}">
                    <a16:rowId xmlns:a16="http://schemas.microsoft.com/office/drawing/2014/main" val="2960953630"/>
                  </a:ext>
                </a:extLst>
              </a:tr>
            </a:tbl>
          </a:graphicData>
        </a:graphic>
      </p:graphicFrame>
    </p:spTree>
    <p:extLst>
      <p:ext uri="{BB962C8B-B14F-4D97-AF65-F5344CB8AC3E}">
        <p14:creationId xmlns:p14="http://schemas.microsoft.com/office/powerpoint/2010/main" val="348928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0210-9C09-4759-805F-CC8E7E913432}"/>
              </a:ext>
            </a:extLst>
          </p:cNvPr>
          <p:cNvSpPr>
            <a:spLocks noGrp="1"/>
          </p:cNvSpPr>
          <p:nvPr>
            <p:ph type="ctrTitle"/>
          </p:nvPr>
        </p:nvSpPr>
        <p:spPr>
          <a:xfrm>
            <a:off x="1495864" y="2078966"/>
            <a:ext cx="9144000" cy="2387600"/>
          </a:xfrm>
        </p:spPr>
        <p:txBody>
          <a:bodyPr>
            <a:normAutofit/>
          </a:bodyPr>
          <a:lstStyle/>
          <a:p>
            <a:r>
              <a:rPr lang="en-US" sz="13800">
                <a:solidFill>
                  <a:schemeClr val="bg1"/>
                </a:solidFill>
              </a:rPr>
              <a:t>Day 4</a:t>
            </a:r>
          </a:p>
        </p:txBody>
      </p:sp>
    </p:spTree>
    <p:extLst>
      <p:ext uri="{BB962C8B-B14F-4D97-AF65-F5344CB8AC3E}">
        <p14:creationId xmlns:p14="http://schemas.microsoft.com/office/powerpoint/2010/main" val="264962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F15-6BDB-4251-A01E-4E815CE76B40}"/>
              </a:ext>
            </a:extLst>
          </p:cNvPr>
          <p:cNvSpPr>
            <a:spLocks noGrp="1"/>
          </p:cNvSpPr>
          <p:nvPr>
            <p:ph type="title"/>
          </p:nvPr>
        </p:nvSpPr>
        <p:spPr/>
        <p:txBody>
          <a:bodyPr/>
          <a:lstStyle/>
          <a:p>
            <a:r>
              <a:rPr lang="en-US"/>
              <a:t>Bell Ringer</a:t>
            </a:r>
          </a:p>
        </p:txBody>
      </p:sp>
      <p:sp>
        <p:nvSpPr>
          <p:cNvPr id="3" name="Content Placeholder 2">
            <a:extLst>
              <a:ext uri="{FF2B5EF4-FFF2-40B4-BE49-F238E27FC236}">
                <a16:creationId xmlns:a16="http://schemas.microsoft.com/office/drawing/2014/main" id="{2877A3BE-662A-46A6-AA5A-CC00562A3481}"/>
              </a:ext>
            </a:extLst>
          </p:cNvPr>
          <p:cNvSpPr>
            <a:spLocks noGrp="1"/>
          </p:cNvSpPr>
          <p:nvPr>
            <p:ph idx="1"/>
          </p:nvPr>
        </p:nvSpPr>
        <p:spPr/>
        <p:txBody>
          <a:bodyPr>
            <a:normAutofit/>
          </a:bodyPr>
          <a:lstStyle/>
          <a:p>
            <a:pPr marL="0" indent="0">
              <a:buNone/>
            </a:pPr>
            <a:r>
              <a:rPr lang="en-US" sz="3600"/>
              <a:t>Who are you? (Be specific and still write 3-5 sentences.)</a:t>
            </a:r>
          </a:p>
          <a:p>
            <a:pPr marL="0" indent="0">
              <a:buNone/>
            </a:pPr>
            <a:endParaRPr lang="en-US" sz="3600"/>
          </a:p>
          <a:p>
            <a:pPr marL="0" indent="0">
              <a:buNone/>
            </a:pPr>
            <a:r>
              <a:rPr lang="en-US" sz="3600" b="1">
                <a:solidFill>
                  <a:srgbClr val="FF0000"/>
                </a:solidFill>
              </a:rPr>
              <a:t>When you are done, turn in your summary of the </a:t>
            </a:r>
            <a:r>
              <a:rPr lang="en-US" sz="3600" b="1" i="1">
                <a:solidFill>
                  <a:srgbClr val="FF0000"/>
                </a:solidFill>
              </a:rPr>
              <a:t>Hunger Games </a:t>
            </a:r>
            <a:r>
              <a:rPr lang="en-US" sz="3600" b="1">
                <a:solidFill>
                  <a:srgbClr val="FF0000"/>
                </a:solidFill>
              </a:rPr>
              <a:t>article. Then get out your materials for your book talk and your notes on questioning.</a:t>
            </a:r>
          </a:p>
        </p:txBody>
      </p:sp>
    </p:spTree>
    <p:extLst>
      <p:ext uri="{BB962C8B-B14F-4D97-AF65-F5344CB8AC3E}">
        <p14:creationId xmlns:p14="http://schemas.microsoft.com/office/powerpoint/2010/main" val="1830542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Image result for inside of messy car">
            <a:extLst>
              <a:ext uri="{FF2B5EF4-FFF2-40B4-BE49-F238E27FC236}">
                <a16:creationId xmlns:a16="http://schemas.microsoft.com/office/drawing/2014/main" id="{1CB74AF8-9096-4099-B348-E0CE3057B61F}"/>
              </a:ext>
            </a:extLst>
          </p:cNvPr>
          <p:cNvPicPr>
            <a:picLocks noChangeAspect="1"/>
          </p:cNvPicPr>
          <p:nvPr/>
        </p:nvPicPr>
        <p:blipFill rotWithShape="1">
          <a:blip r:embed="rId2"/>
          <a:srcRect r="11651" b="-2"/>
          <a:stretch/>
        </p:blipFill>
        <p:spPr>
          <a:xfrm>
            <a:off x="4198189" y="209550"/>
            <a:ext cx="7998774" cy="6451611"/>
          </a:xfrm>
          <a:prstGeom prst="rect">
            <a:avLst/>
          </a:prstGeom>
          <a:effectLst/>
        </p:spPr>
      </p:pic>
      <p:sp>
        <p:nvSpPr>
          <p:cNvPr id="2" name="Title 1">
            <a:extLst>
              <a:ext uri="{FF2B5EF4-FFF2-40B4-BE49-F238E27FC236}">
                <a16:creationId xmlns:a16="http://schemas.microsoft.com/office/drawing/2014/main" id="{D0C34F15-6BDB-4251-A01E-4E815CE76B40}"/>
              </a:ext>
            </a:extLst>
          </p:cNvPr>
          <p:cNvSpPr>
            <a:spLocks noGrp="1"/>
          </p:cNvSpPr>
          <p:nvPr>
            <p:ph type="title"/>
          </p:nvPr>
        </p:nvSpPr>
        <p:spPr>
          <a:xfrm>
            <a:off x="648929" y="629266"/>
            <a:ext cx="3667039" cy="1676603"/>
          </a:xfrm>
        </p:spPr>
        <p:txBody>
          <a:bodyPr>
            <a:normAutofit/>
          </a:bodyPr>
          <a:lstStyle/>
          <a:p>
            <a:r>
              <a:rPr lang="en-US"/>
              <a:t>Bell Ringer 2</a:t>
            </a:r>
          </a:p>
        </p:txBody>
      </p:sp>
      <p:sp>
        <p:nvSpPr>
          <p:cNvPr id="3" name="Content Placeholder 2">
            <a:extLst>
              <a:ext uri="{FF2B5EF4-FFF2-40B4-BE49-F238E27FC236}">
                <a16:creationId xmlns:a16="http://schemas.microsoft.com/office/drawing/2014/main" id="{2877A3BE-662A-46A6-AA5A-CC00562A3481}"/>
              </a:ext>
            </a:extLst>
          </p:cNvPr>
          <p:cNvSpPr>
            <a:spLocks noGrp="1"/>
          </p:cNvSpPr>
          <p:nvPr>
            <p:ph idx="1"/>
          </p:nvPr>
        </p:nvSpPr>
        <p:spPr>
          <a:xfrm>
            <a:off x="649288" y="2438400"/>
            <a:ext cx="3410592" cy="3786188"/>
          </a:xfrm>
        </p:spPr>
        <p:txBody>
          <a:bodyPr vert="horz" lIns="91440" tIns="45720" rIns="91440" bIns="45720" rtlCol="0" anchor="t">
            <a:normAutofit fontScale="92500"/>
          </a:bodyPr>
          <a:lstStyle/>
          <a:p>
            <a:pPr>
              <a:buNone/>
            </a:pPr>
            <a:r>
              <a:rPr lang="en-US" sz="3600"/>
              <a:t>Based on this picture, what can you infer about the person who owns the car?</a:t>
            </a:r>
          </a:p>
          <a:p>
            <a:pPr>
              <a:buNone/>
            </a:pPr>
            <a:r>
              <a:rPr lang="en-US" sz="3600">
                <a:latin typeface="Calibri"/>
                <a:cs typeface="+mn-ea"/>
              </a:rPr>
              <a:t>List 3-5 inferences.</a:t>
            </a:r>
          </a:p>
          <a:p>
            <a:pPr>
              <a:buNone/>
            </a:pPr>
            <a:br>
              <a:rPr lang="en-US">
                <a:latin typeface="+mn-ea"/>
                <a:cs typeface="+mn-ea"/>
              </a:rPr>
            </a:br>
            <a:endParaRPr lang="en-US" sz="1800"/>
          </a:p>
        </p:txBody>
      </p:sp>
    </p:spTree>
    <p:extLst>
      <p:ext uri="{BB962C8B-B14F-4D97-AF65-F5344CB8AC3E}">
        <p14:creationId xmlns:p14="http://schemas.microsoft.com/office/powerpoint/2010/main" val="3377437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0F45-7D54-4326-A67A-6A3CAB721FD3}"/>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6EA296A-4602-4E75-BF92-98F00F73ACB1}"/>
              </a:ext>
            </a:extLst>
          </p:cNvPr>
          <p:cNvSpPr>
            <a:spLocks noGrp="1"/>
          </p:cNvSpPr>
          <p:nvPr>
            <p:ph idx="1"/>
          </p:nvPr>
        </p:nvSpPr>
        <p:spPr/>
        <p:txBody>
          <a:bodyPr>
            <a:normAutofit/>
          </a:bodyPr>
          <a:lstStyle/>
          <a:p>
            <a:r>
              <a:rPr lang="en-US" sz="3600"/>
              <a:t>Continue video jigsaw</a:t>
            </a:r>
          </a:p>
          <a:p>
            <a:r>
              <a:rPr lang="en-US" sz="3600"/>
              <a:t>Inferences</a:t>
            </a:r>
          </a:p>
        </p:txBody>
      </p:sp>
    </p:spTree>
    <p:extLst>
      <p:ext uri="{BB962C8B-B14F-4D97-AF65-F5344CB8AC3E}">
        <p14:creationId xmlns:p14="http://schemas.microsoft.com/office/powerpoint/2010/main" val="302150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0D96-A4CB-4678-BC70-FB923BB1597C}"/>
              </a:ext>
            </a:extLst>
          </p:cNvPr>
          <p:cNvSpPr>
            <a:spLocks noGrp="1"/>
          </p:cNvSpPr>
          <p:nvPr>
            <p:ph type="title"/>
          </p:nvPr>
        </p:nvSpPr>
        <p:spPr/>
        <p:txBody>
          <a:bodyPr/>
          <a:lstStyle/>
          <a:p>
            <a:r>
              <a:rPr lang="en-US"/>
              <a:t>Continue Video Jigsaw</a:t>
            </a:r>
          </a:p>
        </p:txBody>
      </p:sp>
      <p:sp>
        <p:nvSpPr>
          <p:cNvPr id="3" name="Content Placeholder 2">
            <a:extLst>
              <a:ext uri="{FF2B5EF4-FFF2-40B4-BE49-F238E27FC236}">
                <a16:creationId xmlns:a16="http://schemas.microsoft.com/office/drawing/2014/main" id="{D89F3636-DF68-445E-91D2-06E758A13F1E}"/>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sz="3600"/>
              <a:t>Re-watch the video and fill out the worksheet.</a:t>
            </a:r>
          </a:p>
          <a:p>
            <a:pPr marL="514350" indent="-514350">
              <a:buAutoNum type="arabicPeriod"/>
            </a:pPr>
            <a:r>
              <a:rPr lang="en-US" sz="3600"/>
              <a:t>Briefly summarize your video for your group.</a:t>
            </a:r>
          </a:p>
          <a:p>
            <a:pPr marL="514350" indent="-514350">
              <a:buAutoNum type="arabicPeriod"/>
            </a:pPr>
            <a:r>
              <a:rPr lang="en-US" sz="3600"/>
              <a:t>With your group, make a word web (or other concept map) that connects the ideas in your videos.</a:t>
            </a:r>
          </a:p>
          <a:p>
            <a:pPr marL="514350" indent="-514350">
              <a:buAutoNum type="arabicPeriod"/>
            </a:pPr>
            <a:r>
              <a:rPr lang="en-US" sz="3600"/>
              <a:t>CHALLENGE: Make predictions about how </a:t>
            </a:r>
            <a:r>
              <a:rPr lang="en-US" sz="3600" i="1"/>
              <a:t>The Outsiders </a:t>
            </a:r>
            <a:r>
              <a:rPr lang="en-US" sz="3600"/>
              <a:t>will connect to the videos and add it to your concept map in a different color.</a:t>
            </a:r>
          </a:p>
        </p:txBody>
      </p:sp>
    </p:spTree>
    <p:extLst>
      <p:ext uri="{BB962C8B-B14F-4D97-AF65-F5344CB8AC3E}">
        <p14:creationId xmlns:p14="http://schemas.microsoft.com/office/powerpoint/2010/main" val="275150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E432-CB52-4E16-B16E-E76166D2F1C7}"/>
              </a:ext>
            </a:extLst>
          </p:cNvPr>
          <p:cNvSpPr>
            <a:spLocks noGrp="1"/>
          </p:cNvSpPr>
          <p:nvPr>
            <p:ph type="title"/>
          </p:nvPr>
        </p:nvSpPr>
        <p:spPr/>
        <p:txBody>
          <a:bodyPr/>
          <a:lstStyle/>
          <a:p>
            <a:r>
              <a:rPr lang="en-US"/>
              <a:t>Inferences</a:t>
            </a:r>
          </a:p>
        </p:txBody>
      </p:sp>
      <p:sp>
        <p:nvSpPr>
          <p:cNvPr id="3" name="Content Placeholder 2">
            <a:extLst>
              <a:ext uri="{FF2B5EF4-FFF2-40B4-BE49-F238E27FC236}">
                <a16:creationId xmlns:a16="http://schemas.microsoft.com/office/drawing/2014/main" id="{48E08667-4C1A-49EE-A221-74267882738D}"/>
              </a:ext>
            </a:extLst>
          </p:cNvPr>
          <p:cNvSpPr>
            <a:spLocks noGrp="1"/>
          </p:cNvSpPr>
          <p:nvPr>
            <p:ph idx="1"/>
          </p:nvPr>
        </p:nvSpPr>
        <p:spPr/>
        <p:txBody>
          <a:bodyPr vert="horz" lIns="91440" tIns="45720" rIns="91440" bIns="45720" rtlCol="0" anchor="t">
            <a:noAutofit/>
          </a:bodyPr>
          <a:lstStyle/>
          <a:p>
            <a:pPr marL="0" indent="0">
              <a:lnSpc>
                <a:spcPct val="100000"/>
              </a:lnSpc>
              <a:spcBef>
                <a:spcPts val="600"/>
              </a:spcBef>
              <a:buNone/>
            </a:pPr>
            <a:r>
              <a:rPr lang="en-US" sz="3600"/>
              <a:t>An inference is an educated guess about </a:t>
            </a:r>
            <a:r>
              <a:rPr lang="en-US" sz="3600" b="1"/>
              <a:t>unstated </a:t>
            </a:r>
            <a:r>
              <a:rPr lang="en-US" sz="3600"/>
              <a:t>ideas in a passage.</a:t>
            </a:r>
          </a:p>
          <a:p>
            <a:pPr marL="0" indent="0">
              <a:lnSpc>
                <a:spcPct val="100000"/>
              </a:lnSpc>
              <a:spcBef>
                <a:spcPts val="600"/>
              </a:spcBef>
              <a:buNone/>
              <a:defRPr/>
            </a:pPr>
            <a:r>
              <a:rPr lang="en-US" sz="3600"/>
              <a:t>We use these because authors don’t always clearly state every idea in a story or article. </a:t>
            </a:r>
          </a:p>
          <a:p>
            <a:pPr lvl="1">
              <a:lnSpc>
                <a:spcPct val="100000"/>
              </a:lnSpc>
              <a:spcBef>
                <a:spcPts val="600"/>
              </a:spcBef>
              <a:defRPr/>
            </a:pPr>
            <a:r>
              <a:rPr lang="en-US" sz="3600"/>
              <a:t>drawing conclusions</a:t>
            </a:r>
          </a:p>
          <a:p>
            <a:pPr lvl="1">
              <a:lnSpc>
                <a:spcPct val="100000"/>
              </a:lnSpc>
              <a:spcBef>
                <a:spcPts val="600"/>
              </a:spcBef>
              <a:defRPr/>
            </a:pPr>
            <a:r>
              <a:rPr lang="en-US" sz="3600"/>
              <a:t>forming generalizations</a:t>
            </a:r>
          </a:p>
          <a:p>
            <a:pPr lvl="1">
              <a:lnSpc>
                <a:spcPct val="100000"/>
              </a:lnSpc>
              <a:spcBef>
                <a:spcPts val="600"/>
              </a:spcBef>
              <a:defRPr/>
            </a:pPr>
            <a:r>
              <a:rPr lang="en-US" sz="3600"/>
              <a:t>making predictions</a:t>
            </a:r>
          </a:p>
        </p:txBody>
      </p:sp>
    </p:spTree>
    <p:extLst>
      <p:ext uri="{BB962C8B-B14F-4D97-AF65-F5344CB8AC3E}">
        <p14:creationId xmlns:p14="http://schemas.microsoft.com/office/powerpoint/2010/main" val="1184982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26" y="457788"/>
            <a:ext cx="7024744" cy="1143000"/>
          </a:xfrm>
        </p:spPr>
        <p:txBody>
          <a:bodyPr/>
          <a:lstStyle/>
          <a:p>
            <a:pPr>
              <a:defRPr/>
            </a:pPr>
            <a:r>
              <a:rPr lang="en-US"/>
              <a:t>Drawing Conclusions</a:t>
            </a:r>
          </a:p>
        </p:txBody>
      </p:sp>
      <p:sp>
        <p:nvSpPr>
          <p:cNvPr id="3" name="Content Placeholder 2"/>
          <p:cNvSpPr>
            <a:spLocks noGrp="1"/>
          </p:cNvSpPr>
          <p:nvPr>
            <p:ph sz="quarter" idx="1"/>
          </p:nvPr>
        </p:nvSpPr>
        <p:spPr>
          <a:xfrm>
            <a:off x="1073426" y="1600788"/>
            <a:ext cx="10071651" cy="4571412"/>
          </a:xfrm>
        </p:spPr>
        <p:txBody>
          <a:bodyPr>
            <a:normAutofit/>
          </a:bodyPr>
          <a:lstStyle/>
          <a:p>
            <a:pPr marL="0" indent="0">
              <a:lnSpc>
                <a:spcPct val="100000"/>
              </a:lnSpc>
              <a:spcBef>
                <a:spcPts val="0"/>
              </a:spcBef>
              <a:buNone/>
              <a:defRPr/>
            </a:pPr>
            <a:r>
              <a:rPr lang="en-US" sz="3600"/>
              <a:t>Like putting a puzzle together, when you draw conclusions you piece together information stated in the passage with information that is implied or with guesses you make from your own schema (life experiences.)</a:t>
            </a:r>
          </a:p>
        </p:txBody>
      </p:sp>
    </p:spTree>
    <p:extLst>
      <p:ext uri="{BB962C8B-B14F-4D97-AF65-F5344CB8AC3E}">
        <p14:creationId xmlns:p14="http://schemas.microsoft.com/office/powerpoint/2010/main" val="187073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26" y="457788"/>
            <a:ext cx="7024744" cy="1143000"/>
          </a:xfrm>
        </p:spPr>
        <p:txBody>
          <a:bodyPr>
            <a:normAutofit/>
          </a:bodyPr>
          <a:lstStyle/>
          <a:p>
            <a:pPr>
              <a:defRPr/>
            </a:pPr>
            <a:r>
              <a:rPr lang="en-US" sz="3600"/>
              <a:t>Drawing Conclusions Practice!</a:t>
            </a:r>
          </a:p>
        </p:txBody>
      </p:sp>
      <p:sp>
        <p:nvSpPr>
          <p:cNvPr id="3" name="Content Placeholder 2"/>
          <p:cNvSpPr>
            <a:spLocks noGrp="1"/>
          </p:cNvSpPr>
          <p:nvPr>
            <p:ph sz="quarter" idx="1"/>
          </p:nvPr>
        </p:nvSpPr>
        <p:spPr>
          <a:xfrm>
            <a:off x="1073426" y="1918840"/>
            <a:ext cx="10058399" cy="4097647"/>
          </a:xfrm>
        </p:spPr>
        <p:txBody>
          <a:bodyPr>
            <a:noAutofit/>
          </a:bodyPr>
          <a:lstStyle/>
          <a:p>
            <a:pPr marL="0" indent="0">
              <a:lnSpc>
                <a:spcPct val="100000"/>
              </a:lnSpc>
              <a:spcBef>
                <a:spcPts val="0"/>
              </a:spcBef>
              <a:buNone/>
              <a:defRPr/>
            </a:pPr>
            <a:r>
              <a:rPr lang="en-US" sz="3600"/>
              <a:t>Read the sentence below:</a:t>
            </a:r>
          </a:p>
          <a:p>
            <a:pPr marL="0" lvl="1" indent="0">
              <a:lnSpc>
                <a:spcPct val="100000"/>
              </a:lnSpc>
              <a:spcBef>
                <a:spcPts val="0"/>
              </a:spcBef>
              <a:buNone/>
              <a:defRPr/>
            </a:pPr>
            <a:r>
              <a:rPr lang="en-US" sz="3600"/>
              <a:t>“He and the other workers paid a Chinese cook to import pressed duck, dried squid, and the other things needed to prepare proper meals.”</a:t>
            </a:r>
          </a:p>
          <a:p>
            <a:pPr marL="0" indent="0">
              <a:lnSpc>
                <a:spcPct val="100000"/>
              </a:lnSpc>
              <a:spcBef>
                <a:spcPts val="0"/>
              </a:spcBef>
              <a:buNone/>
              <a:defRPr/>
            </a:pPr>
            <a:endParaRPr lang="en-US" sz="3600"/>
          </a:p>
          <a:p>
            <a:pPr marL="0" indent="0">
              <a:lnSpc>
                <a:spcPct val="100000"/>
              </a:lnSpc>
              <a:spcBef>
                <a:spcPts val="0"/>
              </a:spcBef>
              <a:buNone/>
              <a:defRPr/>
            </a:pPr>
            <a:r>
              <a:rPr lang="en-US" sz="3600"/>
              <a:t>What conclusions can you draw about the workers in this sentence?</a:t>
            </a:r>
          </a:p>
        </p:txBody>
      </p:sp>
    </p:spTree>
    <p:extLst>
      <p:ext uri="{BB962C8B-B14F-4D97-AF65-F5344CB8AC3E}">
        <p14:creationId xmlns:p14="http://schemas.microsoft.com/office/powerpoint/2010/main" val="104151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704" y="457788"/>
            <a:ext cx="7024744" cy="1143000"/>
          </a:xfrm>
        </p:spPr>
        <p:txBody>
          <a:bodyPr/>
          <a:lstStyle/>
          <a:p>
            <a:pPr>
              <a:defRPr/>
            </a:pPr>
            <a:r>
              <a:rPr lang="en-US"/>
              <a:t>Forming Generalizations</a:t>
            </a:r>
          </a:p>
        </p:txBody>
      </p:sp>
      <p:sp>
        <p:nvSpPr>
          <p:cNvPr id="3" name="Content Placeholder 2"/>
          <p:cNvSpPr>
            <a:spLocks noGrp="1"/>
          </p:cNvSpPr>
          <p:nvPr>
            <p:ph sz="quarter" idx="1"/>
          </p:nvPr>
        </p:nvSpPr>
        <p:spPr>
          <a:xfrm>
            <a:off x="1245704" y="1600788"/>
            <a:ext cx="9740347" cy="4495212"/>
          </a:xfrm>
        </p:spPr>
        <p:txBody>
          <a:bodyPr>
            <a:normAutofit lnSpcReduction="10000"/>
          </a:bodyPr>
          <a:lstStyle/>
          <a:p>
            <a:pPr marL="0" indent="0">
              <a:lnSpc>
                <a:spcPct val="110000"/>
              </a:lnSpc>
              <a:spcBef>
                <a:spcPts val="0"/>
              </a:spcBef>
              <a:buNone/>
              <a:defRPr/>
            </a:pPr>
            <a:r>
              <a:rPr lang="en-US" sz="3600"/>
              <a:t>A generalization is not a guess.  It is a </a:t>
            </a:r>
            <a:r>
              <a:rPr lang="en-US" sz="3600" u="sng"/>
              <a:t>valid judgment</a:t>
            </a:r>
            <a:r>
              <a:rPr lang="en-US" sz="3600"/>
              <a:t> based on evidence.</a:t>
            </a:r>
          </a:p>
          <a:p>
            <a:pPr marL="0" indent="0">
              <a:lnSpc>
                <a:spcPct val="110000"/>
              </a:lnSpc>
              <a:spcBef>
                <a:spcPts val="0"/>
              </a:spcBef>
              <a:buNone/>
              <a:defRPr/>
            </a:pPr>
            <a:endParaRPr lang="en-US" sz="3600"/>
          </a:p>
          <a:p>
            <a:pPr marL="0" lvl="1" indent="0">
              <a:lnSpc>
                <a:spcPct val="110000"/>
              </a:lnSpc>
              <a:spcBef>
                <a:spcPts val="0"/>
              </a:spcBef>
              <a:buNone/>
              <a:defRPr/>
            </a:pPr>
            <a:r>
              <a:rPr lang="en-US" sz="3600" u="sng"/>
              <a:t>Valid generalizations</a:t>
            </a:r>
            <a:r>
              <a:rPr lang="en-US" sz="3600"/>
              <a:t> use words such as:</a:t>
            </a:r>
          </a:p>
          <a:p>
            <a:pPr marL="0" lvl="2" indent="0">
              <a:lnSpc>
                <a:spcPct val="110000"/>
              </a:lnSpc>
              <a:spcBef>
                <a:spcPts val="0"/>
              </a:spcBef>
              <a:buNone/>
              <a:defRPr/>
            </a:pPr>
            <a:r>
              <a:rPr lang="en-US" sz="3600"/>
              <a:t>many     often     some     few</a:t>
            </a:r>
          </a:p>
          <a:p>
            <a:pPr marL="0" lvl="1" indent="0">
              <a:lnSpc>
                <a:spcPct val="110000"/>
              </a:lnSpc>
              <a:spcBef>
                <a:spcPts val="0"/>
              </a:spcBef>
              <a:buNone/>
              <a:defRPr/>
            </a:pPr>
            <a:endParaRPr lang="en-US" sz="3600" u="sng"/>
          </a:p>
          <a:p>
            <a:pPr marL="0" lvl="1" indent="0">
              <a:lnSpc>
                <a:spcPct val="110000"/>
              </a:lnSpc>
              <a:spcBef>
                <a:spcPts val="0"/>
              </a:spcBef>
              <a:buNone/>
              <a:defRPr/>
            </a:pPr>
            <a:r>
              <a:rPr lang="en-US" sz="3600" u="sng"/>
              <a:t>Invalid generalizations</a:t>
            </a:r>
            <a:r>
              <a:rPr lang="en-US" sz="3600"/>
              <a:t> use words such as:</a:t>
            </a:r>
          </a:p>
          <a:p>
            <a:pPr marL="0" lvl="2" indent="0">
              <a:lnSpc>
                <a:spcPct val="110000"/>
              </a:lnSpc>
              <a:spcBef>
                <a:spcPts val="0"/>
              </a:spcBef>
              <a:buNone/>
              <a:defRPr/>
            </a:pPr>
            <a:r>
              <a:rPr lang="en-US" sz="3600"/>
              <a:t>all     always     every     never</a:t>
            </a:r>
          </a:p>
        </p:txBody>
      </p:sp>
    </p:spTree>
    <p:extLst>
      <p:ext uri="{BB962C8B-B14F-4D97-AF65-F5344CB8AC3E}">
        <p14:creationId xmlns:p14="http://schemas.microsoft.com/office/powerpoint/2010/main" val="74062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435" y="910624"/>
            <a:ext cx="7024744" cy="1143000"/>
          </a:xfrm>
        </p:spPr>
        <p:txBody>
          <a:bodyPr>
            <a:normAutofit fontScale="90000"/>
          </a:bodyPr>
          <a:lstStyle/>
          <a:p>
            <a:pPr>
              <a:defRPr/>
            </a:pPr>
            <a:r>
              <a:rPr lang="en-US"/>
              <a:t>Forming Generalizations Practice!</a:t>
            </a:r>
          </a:p>
        </p:txBody>
      </p:sp>
      <p:sp>
        <p:nvSpPr>
          <p:cNvPr id="3" name="Content Placeholder 2"/>
          <p:cNvSpPr>
            <a:spLocks noGrp="1"/>
          </p:cNvSpPr>
          <p:nvPr>
            <p:ph sz="quarter" idx="1"/>
          </p:nvPr>
        </p:nvSpPr>
        <p:spPr>
          <a:xfrm>
            <a:off x="635635" y="1899480"/>
            <a:ext cx="10920729" cy="4422775"/>
          </a:xfrm>
        </p:spPr>
        <p:txBody>
          <a:bodyPr vert="horz" lIns="91440" tIns="45720" rIns="91440" bIns="45720" rtlCol="0" anchor="t">
            <a:noAutofit/>
          </a:bodyPr>
          <a:lstStyle/>
          <a:p>
            <a:pPr marL="68580" indent="0">
              <a:lnSpc>
                <a:spcPct val="100000"/>
              </a:lnSpc>
              <a:buNone/>
              <a:defRPr/>
            </a:pPr>
            <a:r>
              <a:rPr lang="en-US" sz="3600"/>
              <a:t>Suppose you read a magazine article that tells about new soccer leagues that are being formed in many cities across the United States.  Based on this information, which generalization would be valid?</a:t>
            </a:r>
            <a:endParaRPr lang="en-US"/>
          </a:p>
          <a:p>
            <a:pPr marL="971550" lvl="1" indent="-514350">
              <a:lnSpc>
                <a:spcPct val="100000"/>
              </a:lnSpc>
              <a:buFont typeface="+mj-lt"/>
              <a:buAutoNum type="arabicPeriod"/>
              <a:defRPr/>
            </a:pPr>
            <a:r>
              <a:rPr lang="en-US" sz="3200"/>
              <a:t>Soccer is becoming a popular sport in the U.S.</a:t>
            </a:r>
          </a:p>
          <a:p>
            <a:pPr marL="971550" lvl="1" indent="-514350">
              <a:lnSpc>
                <a:spcPct val="100000"/>
              </a:lnSpc>
              <a:buFont typeface="+mj-lt"/>
              <a:buAutoNum type="arabicPeriod"/>
              <a:defRPr/>
            </a:pPr>
            <a:r>
              <a:rPr lang="en-US" sz="3200"/>
              <a:t>Soccer is becoming a popular sport world-wide.</a:t>
            </a:r>
          </a:p>
          <a:p>
            <a:pPr marL="971550" lvl="1" indent="-514350">
              <a:lnSpc>
                <a:spcPct val="100000"/>
              </a:lnSpc>
              <a:buFont typeface="+mj-lt"/>
              <a:buAutoNum type="arabicPeriod"/>
              <a:defRPr/>
            </a:pPr>
            <a:r>
              <a:rPr lang="en-US" sz="3200"/>
              <a:t>Soccer is the most popular sport in the U.S.</a:t>
            </a:r>
          </a:p>
        </p:txBody>
      </p:sp>
    </p:spTree>
    <p:extLst>
      <p:ext uri="{BB962C8B-B14F-4D97-AF65-F5344CB8AC3E}">
        <p14:creationId xmlns:p14="http://schemas.microsoft.com/office/powerpoint/2010/main" val="4163918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191" y="457788"/>
            <a:ext cx="7024744" cy="1143000"/>
          </a:xfrm>
        </p:spPr>
        <p:txBody>
          <a:bodyPr/>
          <a:lstStyle/>
          <a:p>
            <a:pPr>
              <a:defRPr/>
            </a:pPr>
            <a:r>
              <a:rPr lang="en-US"/>
              <a:t>Making Predictions</a:t>
            </a:r>
          </a:p>
        </p:txBody>
      </p:sp>
      <p:sp>
        <p:nvSpPr>
          <p:cNvPr id="3" name="Content Placeholder 2"/>
          <p:cNvSpPr>
            <a:spLocks noGrp="1"/>
          </p:cNvSpPr>
          <p:nvPr>
            <p:ph sz="quarter" idx="1"/>
          </p:nvPr>
        </p:nvSpPr>
        <p:spPr>
          <a:xfrm>
            <a:off x="1166191" y="1600788"/>
            <a:ext cx="9859618" cy="4647612"/>
          </a:xfrm>
        </p:spPr>
        <p:txBody>
          <a:bodyPr wrap="square" numCol="1" anchor="t" anchorCtr="0" compatLnSpc="1">
            <a:prstTxWarp prst="textNoShape">
              <a:avLst/>
            </a:prstTxWarp>
            <a:normAutofit/>
          </a:bodyPr>
          <a:lstStyle/>
          <a:p>
            <a:pPr marL="0" indent="0">
              <a:lnSpc>
                <a:spcPct val="100000"/>
              </a:lnSpc>
              <a:spcBef>
                <a:spcPts val="0"/>
              </a:spcBef>
              <a:buNone/>
            </a:pPr>
            <a:r>
              <a:rPr lang="en-US" sz="3200">
                <a:effectLst>
                  <a:outerShdw blurRad="38100" dist="38100" dir="2700000" algn="tl">
                    <a:srgbClr val="FFFFFF"/>
                  </a:outerShdw>
                </a:effectLst>
              </a:rPr>
              <a:t>When you make a prediction you guess what might happen based on information in the story and from your own schema (experience).</a:t>
            </a:r>
          </a:p>
          <a:p>
            <a:pPr marL="0" indent="0">
              <a:lnSpc>
                <a:spcPct val="100000"/>
              </a:lnSpc>
              <a:spcBef>
                <a:spcPts val="0"/>
              </a:spcBef>
              <a:buNone/>
            </a:pPr>
            <a:endParaRPr lang="en-US" sz="3200">
              <a:effectLst>
                <a:outerShdw blurRad="38100" dist="38100" dir="2700000" algn="tl">
                  <a:srgbClr val="FFFFFF"/>
                </a:outerShdw>
              </a:effectLst>
            </a:endParaRPr>
          </a:p>
          <a:p>
            <a:pPr marL="0" indent="0">
              <a:lnSpc>
                <a:spcPct val="100000"/>
              </a:lnSpc>
              <a:spcBef>
                <a:spcPts val="0"/>
              </a:spcBef>
              <a:buNone/>
            </a:pPr>
            <a:r>
              <a:rPr lang="en-US" sz="3200">
                <a:effectLst>
                  <a:outerShdw blurRad="38100" dist="38100" dir="2700000" algn="tl">
                    <a:srgbClr val="FFFFFF"/>
                  </a:outerShdw>
                </a:effectLst>
              </a:rPr>
              <a:t>As you read, try to guess what will happen next, making note of:</a:t>
            </a:r>
          </a:p>
          <a:p>
            <a:pPr marL="342900" lvl="1" indent="-342900">
              <a:lnSpc>
                <a:spcPct val="100000"/>
              </a:lnSpc>
              <a:spcBef>
                <a:spcPts val="0"/>
              </a:spcBef>
            </a:pPr>
            <a:r>
              <a:rPr lang="en-US" sz="3200">
                <a:effectLst>
                  <a:outerShdw blurRad="38100" dist="38100" dir="2700000" algn="tl">
                    <a:srgbClr val="FFFFFF"/>
                  </a:outerShdw>
                </a:effectLst>
              </a:rPr>
              <a:t>details about character, plot, and setting</a:t>
            </a:r>
          </a:p>
          <a:p>
            <a:pPr marL="342900" lvl="1" indent="-342900">
              <a:lnSpc>
                <a:spcPct val="100000"/>
              </a:lnSpc>
              <a:spcBef>
                <a:spcPts val="0"/>
              </a:spcBef>
            </a:pPr>
            <a:r>
              <a:rPr lang="en-US" sz="3200">
                <a:effectLst>
                  <a:outerShdw blurRad="38100" dist="38100" dir="2700000" algn="tl">
                    <a:srgbClr val="FFFFFF"/>
                  </a:outerShdw>
                </a:effectLst>
              </a:rPr>
              <a:t>what a character says and does</a:t>
            </a:r>
          </a:p>
          <a:p>
            <a:pPr marL="342900" lvl="1" indent="-342900">
              <a:lnSpc>
                <a:spcPct val="100000"/>
              </a:lnSpc>
              <a:spcBef>
                <a:spcPts val="0"/>
              </a:spcBef>
            </a:pPr>
            <a:r>
              <a:rPr lang="en-US" sz="3200">
                <a:effectLst>
                  <a:outerShdw blurRad="38100" dist="38100" dir="2700000" algn="tl">
                    <a:srgbClr val="FFFFFF"/>
                  </a:outerShdw>
                </a:effectLst>
              </a:rPr>
              <a:t>hints of what might happen in the future</a:t>
            </a:r>
          </a:p>
        </p:txBody>
      </p:sp>
    </p:spTree>
    <p:extLst>
      <p:ext uri="{BB962C8B-B14F-4D97-AF65-F5344CB8AC3E}">
        <p14:creationId xmlns:p14="http://schemas.microsoft.com/office/powerpoint/2010/main" val="3233028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04775"/>
            <a:ext cx="8229600" cy="868362"/>
          </a:xfrm>
        </p:spPr>
        <p:txBody>
          <a:bodyPr>
            <a:normAutofit/>
          </a:bodyPr>
          <a:lstStyle/>
          <a:p>
            <a:pPr>
              <a:defRPr/>
            </a:pPr>
            <a:r>
              <a:rPr lang="en-US" sz="3600"/>
              <a:t>Making Predictions Practice!</a:t>
            </a:r>
          </a:p>
        </p:txBody>
      </p:sp>
      <p:sp>
        <p:nvSpPr>
          <p:cNvPr id="3" name="Content Placeholder 2"/>
          <p:cNvSpPr>
            <a:spLocks noGrp="1"/>
          </p:cNvSpPr>
          <p:nvPr>
            <p:ph sz="quarter" idx="1"/>
          </p:nvPr>
        </p:nvSpPr>
        <p:spPr>
          <a:xfrm>
            <a:off x="276225" y="915119"/>
            <a:ext cx="11472831" cy="4983162"/>
          </a:xfrm>
        </p:spPr>
        <p:txBody>
          <a:bodyPr vert="horz" lIns="91440" tIns="45720" rIns="91440" bIns="45720" rtlCol="0" anchor="t">
            <a:noAutofit/>
          </a:bodyPr>
          <a:lstStyle/>
          <a:p>
            <a:pPr marL="0" indent="0">
              <a:buNone/>
              <a:defRPr/>
            </a:pPr>
            <a:r>
              <a:rPr lang="en-US" sz="3600"/>
              <a:t>Read the story below:</a:t>
            </a:r>
          </a:p>
          <a:p>
            <a:pPr marL="457200" lvl="1" indent="0">
              <a:spcBef>
                <a:spcPts val="600"/>
              </a:spcBef>
              <a:spcAft>
                <a:spcPts val="600"/>
              </a:spcAft>
              <a:buNone/>
              <a:defRPr/>
            </a:pPr>
            <a:r>
              <a:rPr lang="en-US" sz="3200"/>
              <a:t>The curtains were about to open, but the play could not begin without Gina. She had a starring role. Mrs. Landis nervously watched the door. She hoped that at any second it would swing open and Gina would rush in. Mrs. Landis tried to ignore the fact that the play should have started 10 minutes ago, but the rustling and whispering from the other side of the curtain grew louder. The audience was growing restless! “Bring me Gina’s costume, please,” Mrs. Landis said to a stagehand. As she waited, Mrs. Landis whispered, “I sure hope that skirt fits me.”</a:t>
            </a:r>
          </a:p>
          <a:p>
            <a:pPr marL="0" indent="0">
              <a:buNone/>
              <a:defRPr/>
            </a:pPr>
            <a:r>
              <a:rPr lang="en-US" sz="3600"/>
              <a:t>What do you predict Mrs. Landis will do? What clues helped you make your prediction?</a:t>
            </a:r>
          </a:p>
        </p:txBody>
      </p:sp>
    </p:spTree>
    <p:extLst>
      <p:ext uri="{BB962C8B-B14F-4D97-AF65-F5344CB8AC3E}">
        <p14:creationId xmlns:p14="http://schemas.microsoft.com/office/powerpoint/2010/main" val="373278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0F45-7D54-4326-A67A-6A3CAB721FD3}"/>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6EA296A-4602-4E75-BF92-98F00F73ACB1}"/>
              </a:ext>
            </a:extLst>
          </p:cNvPr>
          <p:cNvSpPr>
            <a:spLocks noGrp="1"/>
          </p:cNvSpPr>
          <p:nvPr>
            <p:ph idx="1"/>
          </p:nvPr>
        </p:nvSpPr>
        <p:spPr/>
        <p:txBody>
          <a:bodyPr>
            <a:normAutofit/>
          </a:bodyPr>
          <a:lstStyle/>
          <a:p>
            <a:r>
              <a:rPr lang="en-US" sz="3600"/>
              <a:t>Book Talks</a:t>
            </a:r>
          </a:p>
          <a:p>
            <a:r>
              <a:rPr lang="en-US" sz="3600"/>
              <a:t>Unit 2 Introduction</a:t>
            </a:r>
          </a:p>
          <a:p>
            <a:r>
              <a:rPr lang="en-US" sz="3600"/>
              <a:t>Identity Artwork</a:t>
            </a:r>
          </a:p>
        </p:txBody>
      </p:sp>
    </p:spTree>
    <p:extLst>
      <p:ext uri="{BB962C8B-B14F-4D97-AF65-F5344CB8AC3E}">
        <p14:creationId xmlns:p14="http://schemas.microsoft.com/office/powerpoint/2010/main" val="109261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D893-92B8-4CD9-9854-508E1E7A4CF6}"/>
              </a:ext>
            </a:extLst>
          </p:cNvPr>
          <p:cNvSpPr>
            <a:spLocks noGrp="1"/>
          </p:cNvSpPr>
          <p:nvPr>
            <p:ph type="title"/>
          </p:nvPr>
        </p:nvSpPr>
        <p:spPr/>
        <p:txBody>
          <a:bodyPr/>
          <a:lstStyle/>
          <a:p>
            <a:r>
              <a:rPr lang="en-US"/>
              <a:t>Real Life Inferences</a:t>
            </a:r>
          </a:p>
        </p:txBody>
      </p:sp>
      <p:sp>
        <p:nvSpPr>
          <p:cNvPr id="3" name="Content Placeholder 2">
            <a:extLst>
              <a:ext uri="{FF2B5EF4-FFF2-40B4-BE49-F238E27FC236}">
                <a16:creationId xmlns:a16="http://schemas.microsoft.com/office/drawing/2014/main" id="{CA62F19D-C961-465A-9655-492C5069D0FA}"/>
              </a:ext>
            </a:extLst>
          </p:cNvPr>
          <p:cNvSpPr>
            <a:spLocks noGrp="1"/>
          </p:cNvSpPr>
          <p:nvPr>
            <p:ph idx="1"/>
          </p:nvPr>
        </p:nvSpPr>
        <p:spPr>
          <a:xfrm>
            <a:off x="838200" y="1524000"/>
            <a:ext cx="10515600" cy="4351338"/>
          </a:xfrm>
        </p:spPr>
        <p:txBody>
          <a:bodyPr vert="horz" lIns="91440" tIns="45720" rIns="91440" bIns="45720" rtlCol="0" anchor="t">
            <a:normAutofit/>
          </a:bodyPr>
          <a:lstStyle/>
          <a:p>
            <a:pPr marL="0" indent="0">
              <a:buNone/>
            </a:pPr>
            <a:r>
              <a:rPr lang="en-US" sz="3600"/>
              <a:t>You are texting your boy/girlfriend. They want to hang out, but you have to finish your Independent Reading Project so you can’t hang out.</a:t>
            </a:r>
            <a:br>
              <a:rPr lang="en-US">
                <a:latin typeface="+mn-ea"/>
                <a:cs typeface="+mn-ea"/>
              </a:rPr>
            </a:br>
            <a:endParaRPr lang="en-US" sz="3600"/>
          </a:p>
        </p:txBody>
      </p:sp>
      <p:pic>
        <p:nvPicPr>
          <p:cNvPr id="4" name="Picture 4" descr="Image result for texting &quot;k&quot;">
            <a:extLst>
              <a:ext uri="{FF2B5EF4-FFF2-40B4-BE49-F238E27FC236}">
                <a16:creationId xmlns:a16="http://schemas.microsoft.com/office/drawing/2014/main" id="{C77D55EC-01AB-4C62-B8FB-A49000E0B854}"/>
              </a:ext>
            </a:extLst>
          </p:cNvPr>
          <p:cNvPicPr>
            <a:picLocks noChangeAspect="1"/>
          </p:cNvPicPr>
          <p:nvPr/>
        </p:nvPicPr>
        <p:blipFill>
          <a:blip r:embed="rId2"/>
          <a:stretch>
            <a:fillRect/>
          </a:stretch>
        </p:blipFill>
        <p:spPr>
          <a:xfrm>
            <a:off x="3260785" y="3076755"/>
            <a:ext cx="5667683" cy="3785488"/>
          </a:xfrm>
          <a:prstGeom prst="rect">
            <a:avLst/>
          </a:prstGeom>
        </p:spPr>
      </p:pic>
    </p:spTree>
    <p:extLst>
      <p:ext uri="{BB962C8B-B14F-4D97-AF65-F5344CB8AC3E}">
        <p14:creationId xmlns:p14="http://schemas.microsoft.com/office/powerpoint/2010/main" val="3586443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E15F-80E9-4C28-B6F2-C6D292F36039}"/>
              </a:ext>
            </a:extLst>
          </p:cNvPr>
          <p:cNvSpPr>
            <a:spLocks noGrp="1"/>
          </p:cNvSpPr>
          <p:nvPr>
            <p:ph type="title"/>
          </p:nvPr>
        </p:nvSpPr>
        <p:spPr/>
        <p:txBody>
          <a:bodyPr/>
          <a:lstStyle/>
          <a:p>
            <a:r>
              <a:rPr lang="en-US"/>
              <a:t>Inferences in Real Life: People Watching</a:t>
            </a:r>
          </a:p>
        </p:txBody>
      </p:sp>
      <p:sp>
        <p:nvSpPr>
          <p:cNvPr id="3" name="Content Placeholder 2">
            <a:extLst>
              <a:ext uri="{FF2B5EF4-FFF2-40B4-BE49-F238E27FC236}">
                <a16:creationId xmlns:a16="http://schemas.microsoft.com/office/drawing/2014/main" id="{163A6929-B407-4480-862D-42DF805750F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42451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CF4F-2AC2-43FD-BA31-9C67E85B1E18}"/>
              </a:ext>
            </a:extLst>
          </p:cNvPr>
          <p:cNvSpPr>
            <a:spLocks noGrp="1"/>
          </p:cNvSpPr>
          <p:nvPr>
            <p:ph type="title"/>
          </p:nvPr>
        </p:nvSpPr>
        <p:spPr/>
        <p:txBody>
          <a:bodyPr/>
          <a:lstStyle/>
          <a:p>
            <a:r>
              <a:rPr lang="en-US"/>
              <a:t>Inferences and </a:t>
            </a:r>
            <a:r>
              <a:rPr lang="en-US" i="1"/>
              <a:t>The Outsiders</a:t>
            </a:r>
          </a:p>
        </p:txBody>
      </p:sp>
      <p:sp>
        <p:nvSpPr>
          <p:cNvPr id="3" name="Content Placeholder 2">
            <a:extLst>
              <a:ext uri="{FF2B5EF4-FFF2-40B4-BE49-F238E27FC236}">
                <a16:creationId xmlns:a16="http://schemas.microsoft.com/office/drawing/2014/main" id="{C80DE100-3F29-4232-AA44-0A943E4A5F4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48007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0210-9C09-4759-805F-CC8E7E913432}"/>
              </a:ext>
            </a:extLst>
          </p:cNvPr>
          <p:cNvSpPr>
            <a:spLocks noGrp="1"/>
          </p:cNvSpPr>
          <p:nvPr>
            <p:ph type="ctrTitle"/>
          </p:nvPr>
        </p:nvSpPr>
        <p:spPr>
          <a:xfrm>
            <a:off x="1066800" y="3181350"/>
            <a:ext cx="9144000" cy="2387600"/>
          </a:xfrm>
        </p:spPr>
        <p:txBody>
          <a:bodyPr>
            <a:normAutofit fontScale="90000"/>
          </a:bodyPr>
          <a:lstStyle/>
          <a:p>
            <a:r>
              <a:rPr lang="en-US" sz="13800">
                <a:solidFill>
                  <a:schemeClr val="bg1"/>
                </a:solidFill>
              </a:rPr>
              <a:t>Day 5</a:t>
            </a:r>
            <a:br>
              <a:rPr lang="en-US"/>
            </a:br>
            <a:r>
              <a:rPr lang="en-US" sz="3200">
                <a:solidFill>
                  <a:schemeClr val="bg1"/>
                </a:solidFill>
              </a:rPr>
              <a:t>https://www.youtube.com/watch?v=VOvDTCbcHe0</a:t>
            </a:r>
            <a:r>
              <a:rPr lang="en-US" sz="9600">
                <a:solidFill>
                  <a:schemeClr val="bg1"/>
                </a:solidFill>
              </a:rPr>
              <a:t> </a:t>
            </a:r>
          </a:p>
        </p:txBody>
      </p:sp>
    </p:spTree>
    <p:extLst>
      <p:ext uri="{BB962C8B-B14F-4D97-AF65-F5344CB8AC3E}">
        <p14:creationId xmlns:p14="http://schemas.microsoft.com/office/powerpoint/2010/main" val="1136838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F15-6BDB-4251-A01E-4E815CE76B40}"/>
              </a:ext>
            </a:extLst>
          </p:cNvPr>
          <p:cNvSpPr>
            <a:spLocks noGrp="1"/>
          </p:cNvSpPr>
          <p:nvPr>
            <p:ph type="title"/>
          </p:nvPr>
        </p:nvSpPr>
        <p:spPr/>
        <p:txBody>
          <a:bodyPr/>
          <a:lstStyle/>
          <a:p>
            <a:r>
              <a:rPr lang="en-US"/>
              <a:t>Bell Ringer 3</a:t>
            </a:r>
          </a:p>
        </p:txBody>
      </p:sp>
      <p:sp>
        <p:nvSpPr>
          <p:cNvPr id="3" name="Content Placeholder 2">
            <a:extLst>
              <a:ext uri="{FF2B5EF4-FFF2-40B4-BE49-F238E27FC236}">
                <a16:creationId xmlns:a16="http://schemas.microsoft.com/office/drawing/2014/main" id="{2877A3BE-662A-46A6-AA5A-CC00562A3481}"/>
              </a:ext>
            </a:extLst>
          </p:cNvPr>
          <p:cNvSpPr>
            <a:spLocks noGrp="1"/>
          </p:cNvSpPr>
          <p:nvPr>
            <p:ph idx="1"/>
          </p:nvPr>
        </p:nvSpPr>
        <p:spPr/>
        <p:txBody>
          <a:bodyPr vert="horz" lIns="91440" tIns="45720" rIns="91440" bIns="45720" rtlCol="0" anchor="t">
            <a:normAutofit/>
          </a:bodyPr>
          <a:lstStyle/>
          <a:p>
            <a:pPr>
              <a:buNone/>
            </a:pPr>
            <a:r>
              <a:rPr lang="en-US" sz="3600"/>
              <a:t>What is the difference between personality and identity? Explain your answer in 3-5 sentences.</a:t>
            </a:r>
          </a:p>
          <a:p>
            <a:pPr>
              <a:buNone/>
            </a:pPr>
            <a:endParaRPr lang="en-US" sz="3600"/>
          </a:p>
          <a:p>
            <a:pPr>
              <a:buNone/>
            </a:pPr>
            <a:endParaRPr lang="en-US" sz="5400" b="1">
              <a:solidFill>
                <a:srgbClr val="FF0000"/>
              </a:solidFill>
            </a:endParaRPr>
          </a:p>
          <a:p>
            <a:pPr>
              <a:buNone/>
            </a:pPr>
            <a:r>
              <a:rPr lang="en-US" sz="4800" b="1">
                <a:solidFill>
                  <a:srgbClr val="FF0000"/>
                </a:solidFill>
              </a:rPr>
              <a:t>When you are done, please turn in your yellow </a:t>
            </a:r>
            <a:r>
              <a:rPr lang="en-US" sz="4800" b="1" i="1">
                <a:solidFill>
                  <a:srgbClr val="FF0000"/>
                </a:solidFill>
              </a:rPr>
              <a:t>Outsiders </a:t>
            </a:r>
            <a:r>
              <a:rPr lang="en-US" sz="4800" b="1">
                <a:solidFill>
                  <a:srgbClr val="FF0000"/>
                </a:solidFill>
              </a:rPr>
              <a:t>inference worksheet.</a:t>
            </a:r>
          </a:p>
          <a:p>
            <a:pPr marL="0" indent="0">
              <a:buNone/>
            </a:pPr>
            <a:endParaRPr lang="en-US" sz="3600"/>
          </a:p>
        </p:txBody>
      </p:sp>
    </p:spTree>
    <p:extLst>
      <p:ext uri="{BB962C8B-B14F-4D97-AF65-F5344CB8AC3E}">
        <p14:creationId xmlns:p14="http://schemas.microsoft.com/office/powerpoint/2010/main" val="40719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0F45-7D54-4326-A67A-6A3CAB721FD3}"/>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6EA296A-4602-4E75-BF92-98F00F73ACB1}"/>
              </a:ext>
            </a:extLst>
          </p:cNvPr>
          <p:cNvSpPr>
            <a:spLocks noGrp="1"/>
          </p:cNvSpPr>
          <p:nvPr>
            <p:ph idx="1"/>
          </p:nvPr>
        </p:nvSpPr>
        <p:spPr/>
        <p:txBody>
          <a:bodyPr vert="horz" lIns="91440" tIns="45720" rIns="91440" bIns="45720" rtlCol="0" anchor="t">
            <a:normAutofit/>
          </a:bodyPr>
          <a:lstStyle/>
          <a:p>
            <a:r>
              <a:rPr lang="en-US" sz="3600"/>
              <a:t>Start reading </a:t>
            </a:r>
            <a:r>
              <a:rPr lang="en-US" sz="3600" i="1"/>
              <a:t>The Outsiders</a:t>
            </a:r>
            <a:r>
              <a:rPr lang="en-US" sz="3600"/>
              <a:t>!</a:t>
            </a:r>
          </a:p>
        </p:txBody>
      </p:sp>
    </p:spTree>
    <p:extLst>
      <p:ext uri="{BB962C8B-B14F-4D97-AF65-F5344CB8AC3E}">
        <p14:creationId xmlns:p14="http://schemas.microsoft.com/office/powerpoint/2010/main" val="1461047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EC2D-3C32-4FCC-895D-9B4937132A17}"/>
              </a:ext>
            </a:extLst>
          </p:cNvPr>
          <p:cNvSpPr>
            <a:spLocks noGrp="1"/>
          </p:cNvSpPr>
          <p:nvPr>
            <p:ph type="title"/>
          </p:nvPr>
        </p:nvSpPr>
        <p:spPr/>
        <p:txBody>
          <a:bodyPr/>
          <a:lstStyle/>
          <a:p>
            <a:r>
              <a:rPr lang="en-US"/>
              <a:t>Enriched: Parent Letter</a:t>
            </a:r>
          </a:p>
        </p:txBody>
      </p:sp>
      <p:sp>
        <p:nvSpPr>
          <p:cNvPr id="3" name="Content Placeholder 2">
            <a:extLst>
              <a:ext uri="{FF2B5EF4-FFF2-40B4-BE49-F238E27FC236}">
                <a16:creationId xmlns:a16="http://schemas.microsoft.com/office/drawing/2014/main" id="{8D27A4F4-94B0-47BB-AB9B-C102F89A60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11696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AA3E-E499-4747-9FF7-C0E7DE238396}"/>
              </a:ext>
            </a:extLst>
          </p:cNvPr>
          <p:cNvSpPr>
            <a:spLocks noGrp="1"/>
          </p:cNvSpPr>
          <p:nvPr>
            <p:ph type="title"/>
          </p:nvPr>
        </p:nvSpPr>
        <p:spPr/>
        <p:txBody>
          <a:bodyPr/>
          <a:lstStyle/>
          <a:p>
            <a:r>
              <a:rPr lang="en-US"/>
              <a:t>Reminder:</a:t>
            </a:r>
          </a:p>
        </p:txBody>
      </p:sp>
      <p:sp>
        <p:nvSpPr>
          <p:cNvPr id="3" name="Content Placeholder 2">
            <a:extLst>
              <a:ext uri="{FF2B5EF4-FFF2-40B4-BE49-F238E27FC236}">
                <a16:creationId xmlns:a16="http://schemas.microsoft.com/office/drawing/2014/main" id="{DEE321DD-6F2E-4573-A46F-C7796703841B}"/>
              </a:ext>
            </a:extLst>
          </p:cNvPr>
          <p:cNvSpPr>
            <a:spLocks noGrp="1"/>
          </p:cNvSpPr>
          <p:nvPr>
            <p:ph idx="1"/>
          </p:nvPr>
        </p:nvSpPr>
        <p:spPr/>
        <p:txBody>
          <a:bodyPr vert="horz" lIns="91440" tIns="45720" rIns="91440" bIns="45720" rtlCol="0" anchor="t">
            <a:normAutofit/>
          </a:bodyPr>
          <a:lstStyle/>
          <a:p>
            <a:pPr marL="0" indent="0">
              <a:buNone/>
            </a:pPr>
            <a:r>
              <a:rPr lang="en-US" sz="3600"/>
              <a:t>If you have NOT completed your IR project, you have until the end of the week to turn anything in OR to make an appointment with me to do your speech.</a:t>
            </a:r>
          </a:p>
        </p:txBody>
      </p:sp>
    </p:spTree>
    <p:extLst>
      <p:ext uri="{BB962C8B-B14F-4D97-AF65-F5344CB8AC3E}">
        <p14:creationId xmlns:p14="http://schemas.microsoft.com/office/powerpoint/2010/main" val="2613139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8107-DB12-4767-A983-34826533F9A0}"/>
              </a:ext>
            </a:extLst>
          </p:cNvPr>
          <p:cNvSpPr>
            <a:spLocks noGrp="1"/>
          </p:cNvSpPr>
          <p:nvPr>
            <p:ph type="title"/>
          </p:nvPr>
        </p:nvSpPr>
        <p:spPr/>
        <p:txBody>
          <a:bodyPr/>
          <a:lstStyle/>
          <a:p>
            <a:r>
              <a:rPr lang="en-US"/>
              <a:t>Plot Preview</a:t>
            </a:r>
          </a:p>
        </p:txBody>
      </p:sp>
      <p:sp>
        <p:nvSpPr>
          <p:cNvPr id="3" name="Content Placeholder 2">
            <a:extLst>
              <a:ext uri="{FF2B5EF4-FFF2-40B4-BE49-F238E27FC236}">
                <a16:creationId xmlns:a16="http://schemas.microsoft.com/office/drawing/2014/main" id="{0325CC0E-442C-4392-A08A-7B7A717DECEE}"/>
              </a:ext>
            </a:extLst>
          </p:cNvPr>
          <p:cNvSpPr>
            <a:spLocks noGrp="1"/>
          </p:cNvSpPr>
          <p:nvPr>
            <p:ph idx="1"/>
          </p:nvPr>
        </p:nvSpPr>
        <p:spPr/>
        <p:txBody>
          <a:bodyPr>
            <a:normAutofit/>
          </a:bodyPr>
          <a:lstStyle/>
          <a:p>
            <a:pPr marL="0" indent="0">
              <a:buNone/>
            </a:pPr>
            <a:r>
              <a:rPr lang="en-US" sz="3600"/>
              <a:t>The novel is about a boy names “Ponyboy” and his gang of ruffians called “Greasers.” They are constantly fighting the other gang in town called the “</a:t>
            </a:r>
            <a:r>
              <a:rPr lang="en-US" sz="3600" err="1"/>
              <a:t>Socs</a:t>
            </a:r>
            <a:r>
              <a:rPr lang="en-US" sz="3600"/>
              <a:t>” (short of “Socials”).</a:t>
            </a:r>
          </a:p>
          <a:p>
            <a:pPr marL="0" indent="0">
              <a:buNone/>
            </a:pPr>
            <a:endParaRPr lang="en-US" sz="3600"/>
          </a:p>
          <a:p>
            <a:pPr marL="0" indent="0">
              <a:buNone/>
            </a:pPr>
            <a:r>
              <a:rPr lang="en-US" sz="3600"/>
              <a:t>It does not go well.</a:t>
            </a:r>
          </a:p>
        </p:txBody>
      </p:sp>
    </p:spTree>
    <p:extLst>
      <p:ext uri="{BB962C8B-B14F-4D97-AF65-F5344CB8AC3E}">
        <p14:creationId xmlns:p14="http://schemas.microsoft.com/office/powerpoint/2010/main" val="1481411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0F57-2B50-4590-90BF-A0BCF594FF7F}"/>
              </a:ext>
            </a:extLst>
          </p:cNvPr>
          <p:cNvSpPr>
            <a:spLocks noGrp="1"/>
          </p:cNvSpPr>
          <p:nvPr>
            <p:ph type="title"/>
          </p:nvPr>
        </p:nvSpPr>
        <p:spPr/>
        <p:txBody>
          <a:bodyPr/>
          <a:lstStyle/>
          <a:p>
            <a:r>
              <a:rPr lang="en-US"/>
              <a:t>How to be a </a:t>
            </a:r>
            <a:r>
              <a:rPr lang="en-US" err="1"/>
              <a:t>Soc</a:t>
            </a:r>
            <a:r>
              <a:rPr lang="en-US"/>
              <a:t>:</a:t>
            </a:r>
          </a:p>
        </p:txBody>
      </p:sp>
      <p:sp>
        <p:nvSpPr>
          <p:cNvPr id="3" name="Content Placeholder 2">
            <a:extLst>
              <a:ext uri="{FF2B5EF4-FFF2-40B4-BE49-F238E27FC236}">
                <a16:creationId xmlns:a16="http://schemas.microsoft.com/office/drawing/2014/main" id="{8CF83EB2-E928-41B8-B1EF-5CDD8873CA37}"/>
              </a:ext>
            </a:extLst>
          </p:cNvPr>
          <p:cNvSpPr>
            <a:spLocks noGrp="1"/>
          </p:cNvSpPr>
          <p:nvPr>
            <p:ph idx="1"/>
          </p:nvPr>
        </p:nvSpPr>
        <p:spPr>
          <a:xfrm>
            <a:off x="514574" y="1861879"/>
            <a:ext cx="5848621" cy="4351338"/>
          </a:xfrm>
        </p:spPr>
        <p:txBody>
          <a:bodyPr vert="horz" lIns="91440" tIns="45720" rIns="91440" bIns="45720" rtlCol="0" anchor="t">
            <a:normAutofit/>
          </a:bodyPr>
          <a:lstStyle/>
          <a:p>
            <a:r>
              <a:rPr lang="en-US" sz="3600"/>
              <a:t>Dress like this guy→</a:t>
            </a:r>
          </a:p>
          <a:p>
            <a:pPr>
              <a:buFont typeface="Arial"/>
            </a:pPr>
            <a:r>
              <a:rPr lang="en-US" sz="3600"/>
              <a:t>Have, or pretend to have a lot of money</a:t>
            </a:r>
          </a:p>
          <a:p>
            <a:pPr>
              <a:buFont typeface="Arial"/>
            </a:pPr>
            <a:r>
              <a:rPr lang="en-US" sz="3600"/>
              <a:t>Drive a sweet ride</a:t>
            </a:r>
          </a:p>
          <a:p>
            <a:pPr>
              <a:buFont typeface="Arial"/>
            </a:pPr>
            <a:r>
              <a:rPr lang="en-US" sz="3600"/>
              <a:t>Be a jerk, especially to people with less money than you</a:t>
            </a:r>
            <a:br>
              <a:rPr lang="en-US">
                <a:latin typeface="+mn-ea"/>
                <a:cs typeface="+mn-ea"/>
              </a:rPr>
            </a:br>
            <a:endParaRPr lang="en-US"/>
          </a:p>
        </p:txBody>
      </p:sp>
      <p:pic>
        <p:nvPicPr>
          <p:cNvPr id="4" name="Picture 4" descr="Castaway Clothing Men's Chase Madras Patch Long Sleeve Shirt">
            <a:extLst>
              <a:ext uri="{FF2B5EF4-FFF2-40B4-BE49-F238E27FC236}">
                <a16:creationId xmlns:a16="http://schemas.microsoft.com/office/drawing/2014/main" id="{73DAD8FE-3C66-4C37-B173-0C78C3300744}"/>
              </a:ext>
            </a:extLst>
          </p:cNvPr>
          <p:cNvPicPr>
            <a:picLocks noChangeAspect="1"/>
          </p:cNvPicPr>
          <p:nvPr/>
        </p:nvPicPr>
        <p:blipFill>
          <a:blip r:embed="rId2"/>
          <a:stretch>
            <a:fillRect/>
          </a:stretch>
        </p:blipFill>
        <p:spPr>
          <a:xfrm>
            <a:off x="7639050" y="1657350"/>
            <a:ext cx="5231548" cy="5231548"/>
          </a:xfrm>
          <a:prstGeom prst="rect">
            <a:avLst/>
          </a:prstGeom>
        </p:spPr>
      </p:pic>
      <p:pic>
        <p:nvPicPr>
          <p:cNvPr id="5" name="Picture 5">
            <a:extLst>
              <a:ext uri="{FF2B5EF4-FFF2-40B4-BE49-F238E27FC236}">
                <a16:creationId xmlns:a16="http://schemas.microsoft.com/office/drawing/2014/main" id="{808F30D5-631C-4DED-94F9-E6F4E1977E65}"/>
              </a:ext>
            </a:extLst>
          </p:cNvPr>
          <p:cNvPicPr>
            <a:picLocks noChangeAspect="1"/>
          </p:cNvPicPr>
          <p:nvPr/>
        </p:nvPicPr>
        <p:blipFill>
          <a:blip r:embed="rId3"/>
          <a:stretch>
            <a:fillRect/>
          </a:stretch>
        </p:blipFill>
        <p:spPr>
          <a:xfrm>
            <a:off x="5448300" y="333375"/>
            <a:ext cx="3665486" cy="1988087"/>
          </a:xfrm>
          <a:prstGeom prst="rect">
            <a:avLst/>
          </a:prstGeom>
        </p:spPr>
      </p:pic>
    </p:spTree>
    <p:extLst>
      <p:ext uri="{BB962C8B-B14F-4D97-AF65-F5344CB8AC3E}">
        <p14:creationId xmlns:p14="http://schemas.microsoft.com/office/powerpoint/2010/main" val="412957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3D3F-0AE2-8646-AB4E-11FA661EC8E8}"/>
              </a:ext>
            </a:extLst>
          </p:cNvPr>
          <p:cNvSpPr>
            <a:spLocks noGrp="1"/>
          </p:cNvSpPr>
          <p:nvPr>
            <p:ph type="title"/>
          </p:nvPr>
        </p:nvSpPr>
        <p:spPr/>
        <p:txBody>
          <a:bodyPr/>
          <a:lstStyle/>
          <a:p>
            <a:r>
              <a:rPr lang="en-US"/>
              <a:t>Book Talks</a:t>
            </a:r>
          </a:p>
        </p:txBody>
      </p:sp>
      <p:sp>
        <p:nvSpPr>
          <p:cNvPr id="3" name="Content Placeholder 2">
            <a:extLst>
              <a:ext uri="{FF2B5EF4-FFF2-40B4-BE49-F238E27FC236}">
                <a16:creationId xmlns:a16="http://schemas.microsoft.com/office/drawing/2014/main" id="{778E846C-6C4A-B44F-829B-4429D4155714}"/>
              </a:ext>
            </a:extLst>
          </p:cNvPr>
          <p:cNvSpPr>
            <a:spLocks noGrp="1"/>
          </p:cNvSpPr>
          <p:nvPr>
            <p:ph idx="1"/>
          </p:nvPr>
        </p:nvSpPr>
        <p:spPr/>
        <p:txBody>
          <a:bodyPr/>
          <a:lstStyle/>
          <a:p>
            <a:pPr marL="514350" indent="-514350">
              <a:buFont typeface="+mj-lt"/>
              <a:buAutoNum type="arabicPeriod"/>
            </a:pPr>
            <a:r>
              <a:rPr lang="en-US"/>
              <a:t>Set up questioning sheet</a:t>
            </a:r>
          </a:p>
          <a:p>
            <a:pPr marL="514350" indent="-514350">
              <a:buFont typeface="+mj-lt"/>
              <a:buAutoNum type="arabicPeriod"/>
            </a:pPr>
            <a:r>
              <a:rPr lang="en-US"/>
              <a:t>Volunteer protocol</a:t>
            </a:r>
          </a:p>
          <a:p>
            <a:pPr marL="514350" indent="-514350">
              <a:buFont typeface="+mj-lt"/>
              <a:buAutoNum type="arabicPeriod"/>
            </a:pPr>
            <a:endParaRPr lang="en-US"/>
          </a:p>
        </p:txBody>
      </p:sp>
    </p:spTree>
    <p:extLst>
      <p:ext uri="{BB962C8B-B14F-4D97-AF65-F5344CB8AC3E}">
        <p14:creationId xmlns:p14="http://schemas.microsoft.com/office/powerpoint/2010/main" val="2867098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0D25-E9FA-4C7F-AF3A-ACFF6C0E6EF4}"/>
              </a:ext>
            </a:extLst>
          </p:cNvPr>
          <p:cNvSpPr>
            <a:spLocks noGrp="1"/>
          </p:cNvSpPr>
          <p:nvPr>
            <p:ph type="title"/>
          </p:nvPr>
        </p:nvSpPr>
        <p:spPr/>
        <p:txBody>
          <a:bodyPr/>
          <a:lstStyle/>
          <a:p>
            <a:r>
              <a:rPr lang="en-US"/>
              <a:t>How to be a Greaser</a:t>
            </a:r>
          </a:p>
        </p:txBody>
      </p:sp>
      <p:sp>
        <p:nvSpPr>
          <p:cNvPr id="3" name="Content Placeholder 2">
            <a:extLst>
              <a:ext uri="{FF2B5EF4-FFF2-40B4-BE49-F238E27FC236}">
                <a16:creationId xmlns:a16="http://schemas.microsoft.com/office/drawing/2014/main" id="{B831F3EC-E526-4A86-935F-6EE02170D34F}"/>
              </a:ext>
            </a:extLst>
          </p:cNvPr>
          <p:cNvSpPr>
            <a:spLocks noGrp="1"/>
          </p:cNvSpPr>
          <p:nvPr>
            <p:ph idx="1"/>
          </p:nvPr>
        </p:nvSpPr>
        <p:spPr>
          <a:xfrm>
            <a:off x="285750" y="1724025"/>
            <a:ext cx="6702425" cy="4912636"/>
          </a:xfrm>
        </p:spPr>
        <p:txBody>
          <a:bodyPr vert="horz" lIns="91440" tIns="45720" rIns="91440" bIns="45720" rtlCol="0" anchor="t">
            <a:normAutofit fontScale="92500" lnSpcReduction="10000"/>
          </a:bodyPr>
          <a:lstStyle/>
          <a:p>
            <a:r>
              <a:rPr lang="en-US" sz="4000"/>
              <a:t>Spend 80% of your time leaning against fences</a:t>
            </a:r>
          </a:p>
          <a:p>
            <a:r>
              <a:rPr lang="en-US" sz="4000"/>
              <a:t>Have a tragic home life (your parents probably died or are jerks)</a:t>
            </a:r>
          </a:p>
          <a:p>
            <a:r>
              <a:rPr lang="en-US" sz="4000"/>
              <a:t>Wear leather, white t-shirts, Converse, and slicked hair</a:t>
            </a:r>
          </a:p>
          <a:p>
            <a:r>
              <a:rPr lang="en-US" sz="4000"/>
              <a:t>Smoke a lot (gross)</a:t>
            </a:r>
          </a:p>
          <a:p>
            <a:pPr>
              <a:buNone/>
            </a:pPr>
            <a:br>
              <a:rPr lang="en-US">
                <a:latin typeface="+mn-ea"/>
                <a:cs typeface="+mn-ea"/>
              </a:rPr>
            </a:br>
            <a:endParaRPr lang="en-US"/>
          </a:p>
        </p:txBody>
      </p:sp>
      <p:pic>
        <p:nvPicPr>
          <p:cNvPr id="4" name="Picture 4" descr="Image result for greaser">
            <a:extLst>
              <a:ext uri="{FF2B5EF4-FFF2-40B4-BE49-F238E27FC236}">
                <a16:creationId xmlns:a16="http://schemas.microsoft.com/office/drawing/2014/main" id="{89022B82-551C-4B5F-BE1B-6FB95ED3C5DB}"/>
              </a:ext>
            </a:extLst>
          </p:cNvPr>
          <p:cNvPicPr>
            <a:picLocks noChangeAspect="1"/>
          </p:cNvPicPr>
          <p:nvPr/>
        </p:nvPicPr>
        <p:blipFill>
          <a:blip r:embed="rId2"/>
          <a:stretch>
            <a:fillRect/>
          </a:stretch>
        </p:blipFill>
        <p:spPr>
          <a:xfrm>
            <a:off x="6999976" y="-190500"/>
            <a:ext cx="6530854" cy="4423166"/>
          </a:xfrm>
          <a:prstGeom prst="rect">
            <a:avLst/>
          </a:prstGeom>
        </p:spPr>
      </p:pic>
      <p:pic>
        <p:nvPicPr>
          <p:cNvPr id="5" name="Picture 5">
            <a:extLst>
              <a:ext uri="{FF2B5EF4-FFF2-40B4-BE49-F238E27FC236}">
                <a16:creationId xmlns:a16="http://schemas.microsoft.com/office/drawing/2014/main" id="{5FDAA127-6B76-46BB-AF19-2D54042DCE5E}"/>
              </a:ext>
            </a:extLst>
          </p:cNvPr>
          <p:cNvPicPr>
            <a:picLocks noChangeAspect="1"/>
          </p:cNvPicPr>
          <p:nvPr/>
        </p:nvPicPr>
        <p:blipFill>
          <a:blip r:embed="rId3"/>
          <a:stretch>
            <a:fillRect/>
          </a:stretch>
        </p:blipFill>
        <p:spPr>
          <a:xfrm>
            <a:off x="9105900" y="4391025"/>
            <a:ext cx="4222142" cy="2765276"/>
          </a:xfrm>
          <a:prstGeom prst="rect">
            <a:avLst/>
          </a:prstGeom>
        </p:spPr>
      </p:pic>
      <p:pic>
        <p:nvPicPr>
          <p:cNvPr id="7" name="Picture 7">
            <a:extLst>
              <a:ext uri="{FF2B5EF4-FFF2-40B4-BE49-F238E27FC236}">
                <a16:creationId xmlns:a16="http://schemas.microsoft.com/office/drawing/2014/main" id="{A4DB6066-3D9C-4041-B82F-1B2B799F3BB3}"/>
              </a:ext>
            </a:extLst>
          </p:cNvPr>
          <p:cNvPicPr>
            <a:picLocks noChangeAspect="1"/>
          </p:cNvPicPr>
          <p:nvPr/>
        </p:nvPicPr>
        <p:blipFill>
          <a:blip r:embed="rId4"/>
          <a:stretch>
            <a:fillRect/>
          </a:stretch>
        </p:blipFill>
        <p:spPr>
          <a:xfrm>
            <a:off x="6093124" y="3543300"/>
            <a:ext cx="3527196" cy="3523353"/>
          </a:xfrm>
          <a:prstGeom prst="rect">
            <a:avLst/>
          </a:prstGeom>
        </p:spPr>
      </p:pic>
    </p:spTree>
    <p:extLst>
      <p:ext uri="{BB962C8B-B14F-4D97-AF65-F5344CB8AC3E}">
        <p14:creationId xmlns:p14="http://schemas.microsoft.com/office/powerpoint/2010/main" val="3846576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0683-B6FF-4F43-A9D6-BDF93AF2D79D}"/>
              </a:ext>
            </a:extLst>
          </p:cNvPr>
          <p:cNvSpPr>
            <a:spLocks noGrp="1"/>
          </p:cNvSpPr>
          <p:nvPr>
            <p:ph type="title"/>
          </p:nvPr>
        </p:nvSpPr>
        <p:spPr/>
        <p:txBody>
          <a:bodyPr/>
          <a:lstStyle/>
          <a:p>
            <a:r>
              <a:rPr lang="en-US"/>
              <a:t>Let’s get ready to rumble!!!!!!!!!!</a:t>
            </a:r>
          </a:p>
        </p:txBody>
      </p:sp>
      <p:sp>
        <p:nvSpPr>
          <p:cNvPr id="3" name="Content Placeholder 2">
            <a:extLst>
              <a:ext uri="{FF2B5EF4-FFF2-40B4-BE49-F238E27FC236}">
                <a16:creationId xmlns:a16="http://schemas.microsoft.com/office/drawing/2014/main" id="{06CB12A8-4E23-460C-B29F-3B99B1DD9EAC}"/>
              </a:ext>
            </a:extLst>
          </p:cNvPr>
          <p:cNvSpPr>
            <a:spLocks noGrp="1"/>
          </p:cNvSpPr>
          <p:nvPr>
            <p:ph idx="1"/>
          </p:nvPr>
        </p:nvSpPr>
        <p:spPr/>
        <p:txBody>
          <a:bodyPr vert="horz" lIns="91440" tIns="45720" rIns="91440" bIns="45720" rtlCol="0" anchor="t">
            <a:normAutofit/>
          </a:bodyPr>
          <a:lstStyle/>
          <a:p>
            <a:pPr marL="0" indent="0" algn="ctr">
              <a:buNone/>
            </a:pPr>
            <a:r>
              <a:rPr lang="en-US" sz="3600"/>
              <a:t>(That joke will make sense later, I promise.)</a:t>
            </a:r>
          </a:p>
          <a:p>
            <a:pPr marL="0" indent="0" algn="ctr">
              <a:buNone/>
            </a:pPr>
            <a:endParaRPr lang="en-US" sz="3600"/>
          </a:p>
          <a:p>
            <a:pPr marL="0" indent="0">
              <a:buNone/>
            </a:pPr>
            <a:r>
              <a:rPr lang="en-US" sz="3600"/>
              <a:t>Chapter 1</a:t>
            </a:r>
          </a:p>
          <a:p>
            <a:pPr marL="0" indent="0">
              <a:buNone/>
            </a:pPr>
            <a:endParaRPr lang="en-US" sz="3600"/>
          </a:p>
          <a:p>
            <a:pPr marL="0" indent="0">
              <a:buNone/>
            </a:pPr>
            <a:r>
              <a:rPr lang="en-US" sz="3600"/>
              <a:t>While we read, pay close attention to the characters.</a:t>
            </a:r>
          </a:p>
        </p:txBody>
      </p:sp>
    </p:spTree>
    <p:extLst>
      <p:ext uri="{BB962C8B-B14F-4D97-AF65-F5344CB8AC3E}">
        <p14:creationId xmlns:p14="http://schemas.microsoft.com/office/powerpoint/2010/main" val="216649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8826-3829-46D4-9A88-6A5ED9B482C0}"/>
              </a:ext>
            </a:extLst>
          </p:cNvPr>
          <p:cNvSpPr>
            <a:spLocks noGrp="1"/>
          </p:cNvSpPr>
          <p:nvPr>
            <p:ph type="title"/>
          </p:nvPr>
        </p:nvSpPr>
        <p:spPr/>
        <p:txBody>
          <a:bodyPr/>
          <a:lstStyle/>
          <a:p>
            <a:r>
              <a:rPr lang="en-US"/>
              <a:t>Paperwork for </a:t>
            </a:r>
            <a:r>
              <a:rPr lang="en-US" i="1"/>
              <a:t>The Outsiders</a:t>
            </a:r>
          </a:p>
        </p:txBody>
      </p:sp>
      <p:sp>
        <p:nvSpPr>
          <p:cNvPr id="3" name="Content Placeholder 2">
            <a:extLst>
              <a:ext uri="{FF2B5EF4-FFF2-40B4-BE49-F238E27FC236}">
                <a16:creationId xmlns:a16="http://schemas.microsoft.com/office/drawing/2014/main" id="{6D00C3AA-1666-48BE-A3D6-5F66B63582C9}"/>
              </a:ext>
            </a:extLst>
          </p:cNvPr>
          <p:cNvSpPr>
            <a:spLocks noGrp="1"/>
          </p:cNvSpPr>
          <p:nvPr>
            <p:ph idx="1"/>
          </p:nvPr>
        </p:nvSpPr>
        <p:spPr/>
        <p:txBody>
          <a:bodyPr vert="horz" lIns="91440" tIns="45720" rIns="91440" bIns="45720" rtlCol="0" anchor="t">
            <a:normAutofit lnSpcReduction="10000"/>
          </a:bodyPr>
          <a:lstStyle/>
          <a:p>
            <a:pPr marL="0" indent="0" algn="ctr">
              <a:buNone/>
            </a:pPr>
            <a:r>
              <a:rPr lang="en-US" sz="4400">
                <a:solidFill>
                  <a:srgbClr val="FF0000"/>
                </a:solidFill>
              </a:rPr>
              <a:t>ALL OF THESE ASSIGNMENTS ARE </a:t>
            </a:r>
            <a:r>
              <a:rPr lang="en-US" sz="4400" b="1">
                <a:solidFill>
                  <a:srgbClr val="FF0000"/>
                </a:solidFill>
              </a:rPr>
              <a:t>DUE DECEMBER 21ST OR 22ND</a:t>
            </a:r>
            <a:r>
              <a:rPr lang="en-US" sz="4400">
                <a:solidFill>
                  <a:srgbClr val="FF0000"/>
                </a:solidFill>
              </a:rPr>
              <a:t>. YOU ARE RESPONSIBLE FOR KEEPING UP WITH THE WORK AND </a:t>
            </a:r>
            <a:r>
              <a:rPr lang="en-US" sz="4400" b="1">
                <a:solidFill>
                  <a:srgbClr val="FF0000"/>
                </a:solidFill>
              </a:rPr>
              <a:t>CLASS TIME IS LIMITED</a:t>
            </a:r>
            <a:r>
              <a:rPr lang="en-US" sz="4400">
                <a:solidFill>
                  <a:srgbClr val="FF0000"/>
                </a:solidFill>
              </a:rPr>
              <a:t>.</a:t>
            </a:r>
            <a:endParaRPr lang="en-US">
              <a:solidFill>
                <a:srgbClr val="FF0000"/>
              </a:solidFill>
            </a:endParaRPr>
          </a:p>
          <a:p>
            <a:r>
              <a:rPr lang="en-US" sz="3600"/>
              <a:t>Journal</a:t>
            </a:r>
          </a:p>
          <a:p>
            <a:r>
              <a:rPr lang="en-US" sz="3600"/>
              <a:t>Layers of Understanding Chart</a:t>
            </a:r>
          </a:p>
          <a:p>
            <a:r>
              <a:rPr lang="en-US" sz="3600"/>
              <a:t>Character Chart</a:t>
            </a:r>
          </a:p>
        </p:txBody>
      </p:sp>
    </p:spTree>
    <p:extLst>
      <p:ext uri="{BB962C8B-B14F-4D97-AF65-F5344CB8AC3E}">
        <p14:creationId xmlns:p14="http://schemas.microsoft.com/office/powerpoint/2010/main" val="1759499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386E-AA73-4FC0-A73E-C2AADADAE2B3}"/>
              </a:ext>
            </a:extLst>
          </p:cNvPr>
          <p:cNvSpPr>
            <a:spLocks noGrp="1"/>
          </p:cNvSpPr>
          <p:nvPr>
            <p:ph type="title"/>
          </p:nvPr>
        </p:nvSpPr>
        <p:spPr/>
        <p:txBody>
          <a:bodyPr/>
          <a:lstStyle/>
          <a:p>
            <a:r>
              <a:rPr lang="en-US"/>
              <a:t>Character Activity</a:t>
            </a:r>
          </a:p>
        </p:txBody>
      </p:sp>
      <p:sp>
        <p:nvSpPr>
          <p:cNvPr id="3" name="Content Placeholder 2">
            <a:extLst>
              <a:ext uri="{FF2B5EF4-FFF2-40B4-BE49-F238E27FC236}">
                <a16:creationId xmlns:a16="http://schemas.microsoft.com/office/drawing/2014/main" id="{9DC368FC-68C8-4B69-A973-AE0A188B8DC0}"/>
              </a:ext>
            </a:extLst>
          </p:cNvPr>
          <p:cNvSpPr>
            <a:spLocks noGrp="1"/>
          </p:cNvSpPr>
          <p:nvPr>
            <p:ph idx="1"/>
          </p:nvPr>
        </p:nvSpPr>
        <p:spPr/>
        <p:txBody>
          <a:bodyPr>
            <a:normAutofit/>
          </a:bodyPr>
          <a:lstStyle/>
          <a:p>
            <a:pPr marL="514350" indent="-514350">
              <a:buFont typeface="+mj-lt"/>
              <a:buAutoNum type="arabicPeriod"/>
            </a:pPr>
            <a:r>
              <a:rPr lang="en-US" sz="3600"/>
              <a:t>Ponyboy</a:t>
            </a:r>
          </a:p>
          <a:p>
            <a:pPr marL="514350" indent="-514350">
              <a:buFont typeface="+mj-lt"/>
              <a:buAutoNum type="arabicPeriod"/>
            </a:pPr>
            <a:r>
              <a:rPr lang="en-US" sz="3600"/>
              <a:t>Sodapop</a:t>
            </a:r>
          </a:p>
          <a:p>
            <a:pPr marL="514350" indent="-514350">
              <a:buFont typeface="+mj-lt"/>
              <a:buAutoNum type="arabicPeriod"/>
            </a:pPr>
            <a:r>
              <a:rPr lang="en-US" sz="3600"/>
              <a:t>Darry</a:t>
            </a:r>
          </a:p>
          <a:p>
            <a:pPr marL="514350" indent="-514350">
              <a:buFont typeface="+mj-lt"/>
              <a:buAutoNum type="arabicPeriod"/>
            </a:pPr>
            <a:r>
              <a:rPr lang="en-US" sz="3600"/>
              <a:t>Two-Bit Matthews</a:t>
            </a:r>
          </a:p>
          <a:p>
            <a:pPr marL="514350" indent="-514350">
              <a:buFont typeface="+mj-lt"/>
              <a:buAutoNum type="arabicPeriod"/>
            </a:pPr>
            <a:r>
              <a:rPr lang="en-US" sz="3600"/>
              <a:t>Johnny</a:t>
            </a:r>
          </a:p>
          <a:p>
            <a:pPr marL="514350" indent="-514350">
              <a:buFont typeface="+mj-lt"/>
              <a:buAutoNum type="arabicPeriod"/>
            </a:pPr>
            <a:r>
              <a:rPr lang="en-US" sz="3600"/>
              <a:t>Steve</a:t>
            </a:r>
          </a:p>
          <a:p>
            <a:pPr marL="514350" indent="-514350">
              <a:buFont typeface="+mj-lt"/>
              <a:buAutoNum type="arabicPeriod"/>
            </a:pPr>
            <a:r>
              <a:rPr lang="en-US" sz="3600"/>
              <a:t>Dally</a:t>
            </a:r>
          </a:p>
        </p:txBody>
      </p:sp>
      <p:sp>
        <p:nvSpPr>
          <p:cNvPr id="4" name="TextBox 3">
            <a:extLst>
              <a:ext uri="{FF2B5EF4-FFF2-40B4-BE49-F238E27FC236}">
                <a16:creationId xmlns:a16="http://schemas.microsoft.com/office/drawing/2014/main" id="{5D3152C1-1116-401A-BC30-5D2C17C40EEB}"/>
              </a:ext>
            </a:extLst>
          </p:cNvPr>
          <p:cNvSpPr txBox="1"/>
          <p:nvPr/>
        </p:nvSpPr>
        <p:spPr>
          <a:xfrm>
            <a:off x="7362825" y="1687513"/>
            <a:ext cx="4657790"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3200"/>
              <a:t> What is important to your character?</a:t>
            </a:r>
          </a:p>
          <a:p>
            <a:pPr marL="342900" indent="-342900">
              <a:buAutoNum type="arabicPeriod"/>
            </a:pPr>
            <a:r>
              <a:rPr lang="en-US" sz="3200"/>
              <a:t> Appearance</a:t>
            </a:r>
          </a:p>
          <a:p>
            <a:pPr marL="342900" indent="-342900">
              <a:buAutoNum type="arabicPeriod"/>
            </a:pPr>
            <a:r>
              <a:rPr lang="en-US" sz="3200"/>
              <a:t> Character Traits</a:t>
            </a:r>
          </a:p>
          <a:p>
            <a:pPr marL="342900" indent="-342900">
              <a:buAutoNum type="arabicPeriod"/>
            </a:pPr>
            <a:r>
              <a:rPr lang="en-US" sz="3200"/>
              <a:t>Words/Actions</a:t>
            </a:r>
          </a:p>
        </p:txBody>
      </p:sp>
    </p:spTree>
    <p:extLst>
      <p:ext uri="{BB962C8B-B14F-4D97-AF65-F5344CB8AC3E}">
        <p14:creationId xmlns:p14="http://schemas.microsoft.com/office/powerpoint/2010/main" val="134623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CE99-1CDF-4DCD-A318-6331C759BB54}"/>
              </a:ext>
            </a:extLst>
          </p:cNvPr>
          <p:cNvSpPr>
            <a:spLocks noGrp="1"/>
          </p:cNvSpPr>
          <p:nvPr>
            <p:ph type="title"/>
          </p:nvPr>
        </p:nvSpPr>
        <p:spPr/>
        <p:txBody>
          <a:bodyPr/>
          <a:lstStyle/>
          <a:p>
            <a:r>
              <a:rPr lang="en-US"/>
              <a:t>Protocol</a:t>
            </a:r>
          </a:p>
        </p:txBody>
      </p:sp>
      <p:sp>
        <p:nvSpPr>
          <p:cNvPr id="3" name="Content Placeholder 2">
            <a:extLst>
              <a:ext uri="{FF2B5EF4-FFF2-40B4-BE49-F238E27FC236}">
                <a16:creationId xmlns:a16="http://schemas.microsoft.com/office/drawing/2014/main" id="{8A5CDCA3-AB9F-444A-854A-421BF9EEF164}"/>
              </a:ext>
            </a:extLst>
          </p:cNvPr>
          <p:cNvSpPr>
            <a:spLocks noGrp="1"/>
          </p:cNvSpPr>
          <p:nvPr>
            <p:ph idx="1"/>
          </p:nvPr>
        </p:nvSpPr>
        <p:spPr/>
        <p:txBody>
          <a:bodyPr>
            <a:normAutofit/>
          </a:bodyPr>
          <a:lstStyle/>
          <a:p>
            <a:pPr marL="514350" indent="-514350">
              <a:buFont typeface="+mj-lt"/>
              <a:buAutoNum type="arabicPeriod"/>
            </a:pPr>
            <a:r>
              <a:rPr lang="en-US" sz="3600"/>
              <a:t>Questioning Sheet</a:t>
            </a:r>
          </a:p>
          <a:p>
            <a:pPr marL="514350" indent="-514350">
              <a:buFont typeface="+mj-lt"/>
              <a:buAutoNum type="arabicPeriod"/>
            </a:pPr>
            <a:r>
              <a:rPr lang="en-US" sz="3600"/>
              <a:t>Order of presentations</a:t>
            </a:r>
          </a:p>
          <a:p>
            <a:pPr marL="514350" indent="-514350">
              <a:buFont typeface="+mj-lt"/>
              <a:buAutoNum type="arabicPeriod"/>
            </a:pPr>
            <a:r>
              <a:rPr lang="en-US" sz="3600"/>
              <a:t>Audience expectations</a:t>
            </a:r>
          </a:p>
        </p:txBody>
      </p:sp>
    </p:spTree>
    <p:extLst>
      <p:ext uri="{BB962C8B-B14F-4D97-AF65-F5344CB8AC3E}">
        <p14:creationId xmlns:p14="http://schemas.microsoft.com/office/powerpoint/2010/main" val="226416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0210-9C09-4759-805F-CC8E7E913432}"/>
              </a:ext>
            </a:extLst>
          </p:cNvPr>
          <p:cNvSpPr>
            <a:spLocks noGrp="1"/>
          </p:cNvSpPr>
          <p:nvPr>
            <p:ph type="ctrTitle"/>
          </p:nvPr>
        </p:nvSpPr>
        <p:spPr>
          <a:xfrm>
            <a:off x="1481797" y="2121170"/>
            <a:ext cx="9144000" cy="2387600"/>
          </a:xfrm>
        </p:spPr>
        <p:txBody>
          <a:bodyPr>
            <a:normAutofit/>
          </a:bodyPr>
          <a:lstStyle/>
          <a:p>
            <a:r>
              <a:rPr lang="en-US" sz="13800">
                <a:solidFill>
                  <a:schemeClr val="bg1"/>
                </a:solidFill>
              </a:rPr>
              <a:t>Day 2</a:t>
            </a:r>
          </a:p>
        </p:txBody>
      </p:sp>
    </p:spTree>
    <p:extLst>
      <p:ext uri="{BB962C8B-B14F-4D97-AF65-F5344CB8AC3E}">
        <p14:creationId xmlns:p14="http://schemas.microsoft.com/office/powerpoint/2010/main" val="235703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F15-6BDB-4251-A01E-4E815CE76B40}"/>
              </a:ext>
            </a:extLst>
          </p:cNvPr>
          <p:cNvSpPr>
            <a:spLocks noGrp="1"/>
          </p:cNvSpPr>
          <p:nvPr>
            <p:ph type="title"/>
          </p:nvPr>
        </p:nvSpPr>
        <p:spPr/>
        <p:txBody>
          <a:bodyPr/>
          <a:lstStyle/>
          <a:p>
            <a:r>
              <a:rPr lang="en-US"/>
              <a:t>Bell Ringer</a:t>
            </a:r>
          </a:p>
        </p:txBody>
      </p:sp>
      <p:sp>
        <p:nvSpPr>
          <p:cNvPr id="3" name="Content Placeholder 2">
            <a:extLst>
              <a:ext uri="{FF2B5EF4-FFF2-40B4-BE49-F238E27FC236}">
                <a16:creationId xmlns:a16="http://schemas.microsoft.com/office/drawing/2014/main" id="{2877A3BE-662A-46A6-AA5A-CC00562A3481}"/>
              </a:ext>
            </a:extLst>
          </p:cNvPr>
          <p:cNvSpPr>
            <a:spLocks noGrp="1"/>
          </p:cNvSpPr>
          <p:nvPr>
            <p:ph idx="1"/>
          </p:nvPr>
        </p:nvSpPr>
        <p:spPr/>
        <p:txBody>
          <a:bodyPr vert="horz" lIns="91440" tIns="45720" rIns="91440" bIns="45720" rtlCol="0" anchor="t">
            <a:normAutofit/>
          </a:bodyPr>
          <a:lstStyle/>
          <a:p>
            <a:pPr marL="0" indent="0">
              <a:buNone/>
            </a:pPr>
            <a:r>
              <a:rPr lang="en-US" sz="3600"/>
              <a:t>What are your goals for the next unit? What are you most looking forward to?</a:t>
            </a:r>
          </a:p>
          <a:p>
            <a:pPr marL="0" indent="0">
              <a:buNone/>
            </a:pPr>
            <a:endParaRPr lang="en-US" sz="3600"/>
          </a:p>
          <a:p>
            <a:pPr marL="0" indent="0">
              <a:buNone/>
            </a:pPr>
            <a:endParaRPr lang="en-US" sz="3600"/>
          </a:p>
          <a:p>
            <a:pPr marL="0" indent="0" algn="ctr">
              <a:buNone/>
            </a:pPr>
            <a:r>
              <a:rPr lang="en-US" sz="6000" b="1">
                <a:solidFill>
                  <a:srgbClr val="FF0000"/>
                </a:solidFill>
              </a:rPr>
              <a:t>When you are done, please turn in your bell ringers.</a:t>
            </a:r>
          </a:p>
        </p:txBody>
      </p:sp>
    </p:spTree>
    <p:extLst>
      <p:ext uri="{BB962C8B-B14F-4D97-AF65-F5344CB8AC3E}">
        <p14:creationId xmlns:p14="http://schemas.microsoft.com/office/powerpoint/2010/main" val="108357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0F45-7D54-4326-A67A-6A3CAB721FD3}"/>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76EA296A-4602-4E75-BF92-98F00F73ACB1}"/>
              </a:ext>
            </a:extLst>
          </p:cNvPr>
          <p:cNvSpPr>
            <a:spLocks noGrp="1"/>
          </p:cNvSpPr>
          <p:nvPr>
            <p:ph idx="1"/>
          </p:nvPr>
        </p:nvSpPr>
        <p:spPr/>
        <p:txBody>
          <a:bodyPr vert="horz" lIns="91440" tIns="45720" rIns="91440" bIns="45720" rtlCol="0" anchor="t">
            <a:normAutofit/>
          </a:bodyPr>
          <a:lstStyle/>
          <a:p>
            <a:r>
              <a:rPr lang="en-US" sz="3600"/>
              <a:t>Book Talks</a:t>
            </a:r>
          </a:p>
        </p:txBody>
      </p:sp>
    </p:spTree>
    <p:extLst>
      <p:ext uri="{BB962C8B-B14F-4D97-AF65-F5344CB8AC3E}">
        <p14:creationId xmlns:p14="http://schemas.microsoft.com/office/powerpoint/2010/main" val="285258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7730-E24D-4937-AC05-E6827DD6F30B}"/>
              </a:ext>
            </a:extLst>
          </p:cNvPr>
          <p:cNvSpPr>
            <a:spLocks noGrp="1"/>
          </p:cNvSpPr>
          <p:nvPr>
            <p:ph type="title"/>
          </p:nvPr>
        </p:nvSpPr>
        <p:spPr/>
        <p:txBody>
          <a:bodyPr/>
          <a:lstStyle/>
          <a:p>
            <a:r>
              <a:rPr lang="en-US"/>
              <a:t>Continue Book Talks</a:t>
            </a:r>
          </a:p>
        </p:txBody>
      </p:sp>
      <p:sp>
        <p:nvSpPr>
          <p:cNvPr id="3" name="Content Placeholder 2">
            <a:extLst>
              <a:ext uri="{FF2B5EF4-FFF2-40B4-BE49-F238E27FC236}">
                <a16:creationId xmlns:a16="http://schemas.microsoft.com/office/drawing/2014/main" id="{B1D502A1-1863-4A03-BF9A-CC3FB1C1AEE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16313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43</Slides>
  <Notes>0</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Day 1</vt:lpstr>
      <vt:lpstr>Bell Ringer</vt:lpstr>
      <vt:lpstr>Plan for the Day</vt:lpstr>
      <vt:lpstr>Book Talks</vt:lpstr>
      <vt:lpstr>Protocol</vt:lpstr>
      <vt:lpstr>Day 2</vt:lpstr>
      <vt:lpstr>Bell Ringer</vt:lpstr>
      <vt:lpstr>Plan for the Day</vt:lpstr>
      <vt:lpstr>Continue Book Talks</vt:lpstr>
      <vt:lpstr>Day 3</vt:lpstr>
      <vt:lpstr>Bell Ringer 1</vt:lpstr>
      <vt:lpstr>Plan for the Day</vt:lpstr>
      <vt:lpstr>Introduction to Unit 2</vt:lpstr>
      <vt:lpstr>The Outsiders Teaser</vt:lpstr>
      <vt:lpstr>S.E Hinton (the author)</vt:lpstr>
      <vt:lpstr>SE Hinton</vt:lpstr>
      <vt:lpstr>Fun Fact:</vt:lpstr>
      <vt:lpstr>Video Jigsaw</vt:lpstr>
      <vt:lpstr>Day 4</vt:lpstr>
      <vt:lpstr>Bell Ringer 2</vt:lpstr>
      <vt:lpstr>Plan for the Day</vt:lpstr>
      <vt:lpstr>Continue Video Jigsaw</vt:lpstr>
      <vt:lpstr>Inferences</vt:lpstr>
      <vt:lpstr>Drawing Conclusions</vt:lpstr>
      <vt:lpstr>Drawing Conclusions Practice!</vt:lpstr>
      <vt:lpstr>Forming Generalizations</vt:lpstr>
      <vt:lpstr>Forming Generalizations Practice!</vt:lpstr>
      <vt:lpstr>Making Predictions</vt:lpstr>
      <vt:lpstr>Making Predictions Practice!</vt:lpstr>
      <vt:lpstr>Real Life Inferences</vt:lpstr>
      <vt:lpstr>Inferences in Real Life: People Watching</vt:lpstr>
      <vt:lpstr>Inferences and The Outsiders</vt:lpstr>
      <vt:lpstr>Day 5 https://www.youtube.com/watch?v=VOvDTCbcHe0 </vt:lpstr>
      <vt:lpstr>Bell Ringer 3</vt:lpstr>
      <vt:lpstr>Plan for the Day</vt:lpstr>
      <vt:lpstr>Enriched: Parent Letter</vt:lpstr>
      <vt:lpstr>Reminder:</vt:lpstr>
      <vt:lpstr>Plot Preview</vt:lpstr>
      <vt:lpstr>How to be a Soc:</vt:lpstr>
      <vt:lpstr>How to be a Greaser</vt:lpstr>
      <vt:lpstr>Let’s get ready to rumble!!!!!!!!!!</vt:lpstr>
      <vt:lpstr>Paperwork for The Outsiders</vt:lpstr>
      <vt:lpstr>Character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dc:title>
  <cp:revision>3</cp:revision>
  <dcterms:modified xsi:type="dcterms:W3CDTF">2017-11-29T19:58:27Z</dcterms:modified>
</cp:coreProperties>
</file>