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92" r:id="rId6"/>
    <p:sldId id="287" r:id="rId7"/>
    <p:sldId id="285" r:id="rId8"/>
    <p:sldId id="262" r:id="rId9"/>
    <p:sldId id="263" r:id="rId10"/>
    <p:sldId id="264" r:id="rId11"/>
    <p:sldId id="265" r:id="rId12"/>
    <p:sldId id="286" r:id="rId13"/>
    <p:sldId id="288" r:id="rId14"/>
    <p:sldId id="289" r:id="rId15"/>
    <p:sldId id="266" r:id="rId16"/>
    <p:sldId id="267" r:id="rId17"/>
    <p:sldId id="268" r:id="rId18"/>
    <p:sldId id="290" r:id="rId19"/>
    <p:sldId id="278" r:id="rId20"/>
    <p:sldId id="284" r:id="rId21"/>
    <p:sldId id="283" r:id="rId22"/>
    <p:sldId id="279" r:id="rId23"/>
    <p:sldId id="282" r:id="rId24"/>
    <p:sldId id="269" r:id="rId25"/>
    <p:sldId id="270" r:id="rId26"/>
    <p:sldId id="271" r:id="rId27"/>
    <p:sldId id="294" r:id="rId28"/>
    <p:sldId id="306" r:id="rId29"/>
    <p:sldId id="295" r:id="rId30"/>
    <p:sldId id="291" r:id="rId31"/>
    <p:sldId id="272" r:id="rId32"/>
    <p:sldId id="273" r:id="rId33"/>
    <p:sldId id="274" r:id="rId34"/>
    <p:sldId id="297" r:id="rId35"/>
    <p:sldId id="303" r:id="rId36"/>
    <p:sldId id="296" r:id="rId37"/>
    <p:sldId id="300" r:id="rId38"/>
    <p:sldId id="298" r:id="rId39"/>
    <p:sldId id="299" r:id="rId40"/>
    <p:sldId id="302" r:id="rId41"/>
    <p:sldId id="301" r:id="rId42"/>
    <p:sldId id="308" r:id="rId43"/>
    <p:sldId id="275" r:id="rId44"/>
    <p:sldId id="276" r:id="rId45"/>
    <p:sldId id="277" r:id="rId46"/>
    <p:sldId id="304" r:id="rId47"/>
    <p:sldId id="307" r:id="rId48"/>
    <p:sldId id="30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TON ELIZABETH" userId="ed2c7363-624f-4001-af6b-6e4fe19ada12" providerId="ADAL" clId="{DCFE5726-EC77-4BA4-AD75-6A683A23C9FC}"/>
    <pc:docChg chg="custSel addSld delSld modSld">
      <pc:chgData name="CHARLTON ELIZABETH" userId="ed2c7363-624f-4001-af6b-6e4fe19ada12" providerId="ADAL" clId="{DCFE5726-EC77-4BA4-AD75-6A683A23C9FC}" dt="2017-10-17T20:35:11.348" v="316" actId="403"/>
      <pc:docMkLst>
        <pc:docMk/>
      </pc:docMkLst>
      <pc:sldChg chg="delSp modSp setBg">
        <pc:chgData name="CHARLTON ELIZABETH" userId="ed2c7363-624f-4001-af6b-6e4fe19ada12" providerId="ADAL" clId="{DCFE5726-EC77-4BA4-AD75-6A683A23C9FC}" dt="2017-10-17T20:27:06.104" v="35" actId="1076"/>
        <pc:sldMkLst>
          <pc:docMk/>
          <pc:sldMk cId="109857222" sldId="256"/>
        </pc:sldMkLst>
        <pc:spChg chg="mod">
          <ac:chgData name="CHARLTON ELIZABETH" userId="ed2c7363-624f-4001-af6b-6e4fe19ada12" providerId="ADAL" clId="{DCFE5726-EC77-4BA4-AD75-6A683A23C9FC}" dt="2017-10-17T20:27:06.104" v="35" actId="1076"/>
          <ac:spMkLst>
            <pc:docMk/>
            <pc:sldMk cId="109857222" sldId="256"/>
            <ac:spMk id="2" creationId="{00000000-0000-0000-0000-000000000000}"/>
          </ac:spMkLst>
        </pc:spChg>
        <pc:spChg chg="del">
          <ac:chgData name="CHARLTON ELIZABETH" userId="ed2c7363-624f-4001-af6b-6e4fe19ada12" providerId="ADAL" clId="{DCFE5726-EC77-4BA4-AD75-6A683A23C9FC}" dt="2017-10-17T20:26:52.139" v="29" actId="478"/>
          <ac:spMkLst>
            <pc:docMk/>
            <pc:sldMk cId="109857222" sldId="256"/>
            <ac:spMk id="3" creationId="{00000000-0000-0000-0000-000000000000}"/>
          </ac:spMkLst>
        </pc:spChg>
      </pc:sldChg>
      <pc:sldChg chg="add del setBg">
        <pc:chgData name="CHARLTON ELIZABETH" userId="ed2c7363-624f-4001-af6b-6e4fe19ada12" providerId="ADAL" clId="{DCFE5726-EC77-4BA4-AD75-6A683A23C9FC}" dt="2017-10-17T20:25:15.415" v="1" actId="2696"/>
        <pc:sldMkLst>
          <pc:docMk/>
          <pc:sldMk cId="752217707" sldId="257"/>
        </pc:sldMkLst>
      </pc:sldChg>
      <pc:sldChg chg="add setBg">
        <pc:chgData name="CHARLTON ELIZABETH" userId="ed2c7363-624f-4001-af6b-6e4fe19ada12" providerId="ADAL" clId="{DCFE5726-EC77-4BA4-AD75-6A683A23C9FC}" dt="2017-10-17T20:26:29.097" v="5" actId="403"/>
        <pc:sldMkLst>
          <pc:docMk/>
          <pc:sldMk cId="2076383141" sldId="258"/>
        </pc:sldMkLst>
      </pc:sldChg>
      <pc:sldChg chg="modSp add">
        <pc:chgData name="CHARLTON ELIZABETH" userId="ed2c7363-624f-4001-af6b-6e4fe19ada12" providerId="ADAL" clId="{DCFE5726-EC77-4BA4-AD75-6A683A23C9FC}" dt="2017-10-17T20:33:26.148" v="238" actId="403"/>
        <pc:sldMkLst>
          <pc:docMk/>
          <pc:sldMk cId="3679923885" sldId="259"/>
        </pc:sldMkLst>
        <pc:spChg chg="mod">
          <ac:chgData name="CHARLTON ELIZABETH" userId="ed2c7363-624f-4001-af6b-6e4fe19ada12" providerId="ADAL" clId="{DCFE5726-EC77-4BA4-AD75-6A683A23C9FC}" dt="2017-10-17T20:33:26.148" v="238" actId="403"/>
          <ac:spMkLst>
            <pc:docMk/>
            <pc:sldMk cId="3679923885" sldId="259"/>
            <ac:spMk id="3" creationId="{00000000-0000-0000-0000-000000000000}"/>
          </ac:spMkLst>
        </pc:spChg>
      </pc:sldChg>
      <pc:sldChg chg="modSp add">
        <pc:chgData name="CHARLTON ELIZABETH" userId="ed2c7363-624f-4001-af6b-6e4fe19ada12" providerId="ADAL" clId="{DCFE5726-EC77-4BA4-AD75-6A683A23C9FC}" dt="2017-10-17T20:33:36.172" v="243" actId="403"/>
        <pc:sldMkLst>
          <pc:docMk/>
          <pc:sldMk cId="1952914102" sldId="260"/>
        </pc:sldMkLst>
        <pc:spChg chg="mod">
          <ac:chgData name="CHARLTON ELIZABETH" userId="ed2c7363-624f-4001-af6b-6e4fe19ada12" providerId="ADAL" clId="{DCFE5726-EC77-4BA4-AD75-6A683A23C9FC}" dt="2017-10-17T20:33:36.172" v="243" actId="403"/>
          <ac:spMkLst>
            <pc:docMk/>
            <pc:sldMk cId="1952914102" sldId="260"/>
            <ac:spMk id="3" creationId="{00000000-0000-0000-0000-000000000000}"/>
          </ac:spMkLst>
        </pc:spChg>
      </pc:sldChg>
      <pc:sldChg chg="add">
        <pc:chgData name="CHARLTON ELIZABETH" userId="ed2c7363-624f-4001-af6b-6e4fe19ada12" providerId="ADAL" clId="{DCFE5726-EC77-4BA4-AD75-6A683A23C9FC}" dt="2017-10-17T20:25:09.788" v="0" actId="403"/>
        <pc:sldMkLst>
          <pc:docMk/>
          <pc:sldMk cId="2375299865" sldId="261"/>
        </pc:sldMkLst>
      </pc:sldChg>
      <pc:sldChg chg="add">
        <pc:chgData name="CHARLTON ELIZABETH" userId="ed2c7363-624f-4001-af6b-6e4fe19ada12" providerId="ADAL" clId="{DCFE5726-EC77-4BA4-AD75-6A683A23C9FC}" dt="2017-10-17T20:25:09.788" v="0" actId="403"/>
        <pc:sldMkLst>
          <pc:docMk/>
          <pc:sldMk cId="175299117" sldId="262"/>
        </pc:sldMkLst>
      </pc:sldChg>
      <pc:sldChg chg="add">
        <pc:chgData name="CHARLTON ELIZABETH" userId="ed2c7363-624f-4001-af6b-6e4fe19ada12" providerId="ADAL" clId="{DCFE5726-EC77-4BA4-AD75-6A683A23C9FC}" dt="2017-10-17T20:25:09.788" v="0" actId="403"/>
        <pc:sldMkLst>
          <pc:docMk/>
          <pc:sldMk cId="2538728428" sldId="263"/>
        </pc:sldMkLst>
      </pc:sldChg>
      <pc:sldChg chg="modSp add">
        <pc:chgData name="CHARLTON ELIZABETH" userId="ed2c7363-624f-4001-af6b-6e4fe19ada12" providerId="ADAL" clId="{DCFE5726-EC77-4BA4-AD75-6A683A23C9FC}" dt="2017-10-17T20:34:02.437" v="271" actId="20577"/>
        <pc:sldMkLst>
          <pc:docMk/>
          <pc:sldMk cId="3151739434" sldId="264"/>
        </pc:sldMkLst>
        <pc:spChg chg="mod">
          <ac:chgData name="CHARLTON ELIZABETH" userId="ed2c7363-624f-4001-af6b-6e4fe19ada12" providerId="ADAL" clId="{DCFE5726-EC77-4BA4-AD75-6A683A23C9FC}" dt="2017-10-17T20:34:02.437" v="271" actId="20577"/>
          <ac:spMkLst>
            <pc:docMk/>
            <pc:sldMk cId="3151739434" sldId="264"/>
            <ac:spMk id="3" creationId="{0DFC35E0-E2F4-4E11-A347-E1CDB44DF4E9}"/>
          </ac:spMkLst>
        </pc:spChg>
      </pc:sldChg>
      <pc:sldChg chg="add">
        <pc:chgData name="CHARLTON ELIZABETH" userId="ed2c7363-624f-4001-af6b-6e4fe19ada12" providerId="ADAL" clId="{DCFE5726-EC77-4BA4-AD75-6A683A23C9FC}" dt="2017-10-17T20:25:09.788" v="0" actId="403"/>
        <pc:sldMkLst>
          <pc:docMk/>
          <pc:sldMk cId="1993016183" sldId="265"/>
        </pc:sldMkLst>
      </pc:sldChg>
      <pc:sldChg chg="add setBg">
        <pc:chgData name="CHARLTON ELIZABETH" userId="ed2c7363-624f-4001-af6b-6e4fe19ada12" providerId="ADAL" clId="{DCFE5726-EC77-4BA4-AD75-6A683A23C9FC}" dt="2017-10-17T20:27:22.125" v="36" actId="403"/>
        <pc:sldMkLst>
          <pc:docMk/>
          <pc:sldMk cId="200108755" sldId="266"/>
        </pc:sldMkLst>
      </pc:sldChg>
      <pc:sldChg chg="modSp add">
        <pc:chgData name="CHARLTON ELIZABETH" userId="ed2c7363-624f-4001-af6b-6e4fe19ada12" providerId="ADAL" clId="{DCFE5726-EC77-4BA4-AD75-6A683A23C9FC}" dt="2017-10-17T20:33:42.194" v="245" actId="403"/>
        <pc:sldMkLst>
          <pc:docMk/>
          <pc:sldMk cId="1188689823" sldId="267"/>
        </pc:sldMkLst>
        <pc:spChg chg="mod">
          <ac:chgData name="CHARLTON ELIZABETH" userId="ed2c7363-624f-4001-af6b-6e4fe19ada12" providerId="ADAL" clId="{DCFE5726-EC77-4BA4-AD75-6A683A23C9FC}" dt="2017-10-17T20:33:42.194" v="245" actId="403"/>
          <ac:spMkLst>
            <pc:docMk/>
            <pc:sldMk cId="1188689823" sldId="267"/>
            <ac:spMk id="3" creationId="{00000000-0000-0000-0000-000000000000}"/>
          </ac:spMkLst>
        </pc:spChg>
      </pc:sldChg>
      <pc:sldChg chg="modSp add">
        <pc:chgData name="CHARLTON ELIZABETH" userId="ed2c7363-624f-4001-af6b-6e4fe19ada12" providerId="ADAL" clId="{DCFE5726-EC77-4BA4-AD75-6A683A23C9FC}" dt="2017-10-17T20:33:50.795" v="247" actId="403"/>
        <pc:sldMkLst>
          <pc:docMk/>
          <pc:sldMk cId="3346177155" sldId="268"/>
        </pc:sldMkLst>
        <pc:spChg chg="mod">
          <ac:chgData name="CHARLTON ELIZABETH" userId="ed2c7363-624f-4001-af6b-6e4fe19ada12" providerId="ADAL" clId="{DCFE5726-EC77-4BA4-AD75-6A683A23C9FC}" dt="2017-10-17T20:33:50.795" v="247" actId="403"/>
          <ac:spMkLst>
            <pc:docMk/>
            <pc:sldMk cId="3346177155" sldId="268"/>
            <ac:spMk id="3" creationId="{00000000-0000-0000-0000-000000000000}"/>
          </ac:spMkLst>
        </pc:spChg>
      </pc:sldChg>
      <pc:sldChg chg="add setBg">
        <pc:chgData name="CHARLTON ELIZABETH" userId="ed2c7363-624f-4001-af6b-6e4fe19ada12" providerId="ADAL" clId="{DCFE5726-EC77-4BA4-AD75-6A683A23C9FC}" dt="2017-10-17T20:27:22.125" v="36" actId="403"/>
        <pc:sldMkLst>
          <pc:docMk/>
          <pc:sldMk cId="1812945053" sldId="269"/>
        </pc:sldMkLst>
      </pc:sldChg>
      <pc:sldChg chg="add">
        <pc:chgData name="CHARLTON ELIZABETH" userId="ed2c7363-624f-4001-af6b-6e4fe19ada12" providerId="ADAL" clId="{DCFE5726-EC77-4BA4-AD75-6A683A23C9FC}" dt="2017-10-17T20:25:09.788" v="0" actId="403"/>
        <pc:sldMkLst>
          <pc:docMk/>
          <pc:sldMk cId="193484992" sldId="270"/>
        </pc:sldMkLst>
      </pc:sldChg>
      <pc:sldChg chg="modSp add">
        <pc:chgData name="CHARLTON ELIZABETH" userId="ed2c7363-624f-4001-af6b-6e4fe19ada12" providerId="ADAL" clId="{DCFE5726-EC77-4BA4-AD75-6A683A23C9FC}" dt="2017-10-17T20:35:03.121" v="314" actId="403"/>
        <pc:sldMkLst>
          <pc:docMk/>
          <pc:sldMk cId="4076586046" sldId="271"/>
        </pc:sldMkLst>
        <pc:spChg chg="mod">
          <ac:chgData name="CHARLTON ELIZABETH" userId="ed2c7363-624f-4001-af6b-6e4fe19ada12" providerId="ADAL" clId="{DCFE5726-EC77-4BA4-AD75-6A683A23C9FC}" dt="2017-10-17T20:35:03.121" v="314" actId="403"/>
          <ac:spMkLst>
            <pc:docMk/>
            <pc:sldMk cId="4076586046" sldId="271"/>
            <ac:spMk id="3" creationId="{00000000-0000-0000-0000-000000000000}"/>
          </ac:spMkLst>
        </pc:spChg>
      </pc:sldChg>
      <pc:sldChg chg="add setBg">
        <pc:chgData name="CHARLTON ELIZABETH" userId="ed2c7363-624f-4001-af6b-6e4fe19ada12" providerId="ADAL" clId="{DCFE5726-EC77-4BA4-AD75-6A683A23C9FC}" dt="2017-10-17T20:27:22.125" v="36" actId="403"/>
        <pc:sldMkLst>
          <pc:docMk/>
          <pc:sldMk cId="1705677525" sldId="272"/>
        </pc:sldMkLst>
      </pc:sldChg>
      <pc:sldChg chg="add">
        <pc:chgData name="CHARLTON ELIZABETH" userId="ed2c7363-624f-4001-af6b-6e4fe19ada12" providerId="ADAL" clId="{DCFE5726-EC77-4BA4-AD75-6A683A23C9FC}" dt="2017-10-17T20:25:09.788" v="0" actId="403"/>
        <pc:sldMkLst>
          <pc:docMk/>
          <pc:sldMk cId="3996620406" sldId="273"/>
        </pc:sldMkLst>
      </pc:sldChg>
      <pc:sldChg chg="modSp add">
        <pc:chgData name="CHARLTON ELIZABETH" userId="ed2c7363-624f-4001-af6b-6e4fe19ada12" providerId="ADAL" clId="{DCFE5726-EC77-4BA4-AD75-6A683A23C9FC}" dt="2017-10-17T20:35:11.348" v="316" actId="403"/>
        <pc:sldMkLst>
          <pc:docMk/>
          <pc:sldMk cId="3213935321" sldId="274"/>
        </pc:sldMkLst>
        <pc:spChg chg="mod">
          <ac:chgData name="CHARLTON ELIZABETH" userId="ed2c7363-624f-4001-af6b-6e4fe19ada12" providerId="ADAL" clId="{DCFE5726-EC77-4BA4-AD75-6A683A23C9FC}" dt="2017-10-17T20:35:11.348" v="316" actId="403"/>
          <ac:spMkLst>
            <pc:docMk/>
            <pc:sldMk cId="3213935321" sldId="274"/>
            <ac:spMk id="3" creationId="{00000000-0000-0000-0000-000000000000}"/>
          </ac:spMkLst>
        </pc:spChg>
      </pc:sldChg>
      <pc:sldChg chg="add setBg">
        <pc:chgData name="CHARLTON ELIZABETH" userId="ed2c7363-624f-4001-af6b-6e4fe19ada12" providerId="ADAL" clId="{DCFE5726-EC77-4BA4-AD75-6A683A23C9FC}" dt="2017-10-17T20:27:22.125" v="36" actId="403"/>
        <pc:sldMkLst>
          <pc:docMk/>
          <pc:sldMk cId="3160292801" sldId="275"/>
        </pc:sldMkLst>
      </pc:sldChg>
      <pc:sldChg chg="add">
        <pc:chgData name="CHARLTON ELIZABETH" userId="ed2c7363-624f-4001-af6b-6e4fe19ada12" providerId="ADAL" clId="{DCFE5726-EC77-4BA4-AD75-6A683A23C9FC}" dt="2017-10-17T20:25:09.788" v="0" actId="403"/>
        <pc:sldMkLst>
          <pc:docMk/>
          <pc:sldMk cId="2387307027" sldId="276"/>
        </pc:sldMkLst>
      </pc:sldChg>
      <pc:sldChg chg="modSp add">
        <pc:chgData name="CHARLTON ELIZABETH" userId="ed2c7363-624f-4001-af6b-6e4fe19ada12" providerId="ADAL" clId="{DCFE5726-EC77-4BA4-AD75-6A683A23C9FC}" dt="2017-10-17T20:27:56.432" v="90" actId="20577"/>
        <pc:sldMkLst>
          <pc:docMk/>
          <pc:sldMk cId="4190660769" sldId="277"/>
        </pc:sldMkLst>
        <pc:spChg chg="mod">
          <ac:chgData name="CHARLTON ELIZABETH" userId="ed2c7363-624f-4001-af6b-6e4fe19ada12" providerId="ADAL" clId="{DCFE5726-EC77-4BA4-AD75-6A683A23C9FC}" dt="2017-10-17T20:27:56.432" v="90" actId="20577"/>
          <ac:spMkLst>
            <pc:docMk/>
            <pc:sldMk cId="4190660769" sldId="277"/>
            <ac:spMk id="3" creationId="{00000000-0000-0000-0000-000000000000}"/>
          </ac:spMkLst>
        </pc:spChg>
      </pc:sldChg>
      <pc:sldChg chg="modSp add">
        <pc:chgData name="CHARLTON ELIZABETH" userId="ed2c7363-624f-4001-af6b-6e4fe19ada12" providerId="ADAL" clId="{DCFE5726-EC77-4BA4-AD75-6A683A23C9FC}" dt="2017-10-17T20:34:19.769" v="312" actId="20577"/>
        <pc:sldMkLst>
          <pc:docMk/>
          <pc:sldMk cId="1799195213" sldId="278"/>
        </pc:sldMkLst>
        <pc:spChg chg="mod">
          <ac:chgData name="CHARLTON ELIZABETH" userId="ed2c7363-624f-4001-af6b-6e4fe19ada12" providerId="ADAL" clId="{DCFE5726-EC77-4BA4-AD75-6A683A23C9FC}" dt="2017-10-17T20:34:19.769" v="312" actId="20577"/>
          <ac:spMkLst>
            <pc:docMk/>
            <pc:sldMk cId="1799195213" sldId="278"/>
            <ac:spMk id="2" creationId="{C6058B5C-E669-4C68-8A89-F4C9C57F048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tvKzyYy6qvY&amp;list=PLGniCcA0UBfEa6j7ZljW_lceQM83kU_9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Q0CbN8sfih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LRKiftk6ff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EZ517Ls_FE"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history.com/this-day-in-history/edgar-allan-poe-is-born"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bLiXjaPqSyY"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aeZrRENgXm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play.kahoot.it/#/k/264e25c8-8f17-4d68-8316-b7f090cc9440"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Wpl3nFL7-yQ"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9587" y="2021773"/>
            <a:ext cx="11197653" cy="2387600"/>
          </a:xfrm>
        </p:spPr>
        <p:txBody>
          <a:bodyPr>
            <a:normAutofit fontScale="90000"/>
          </a:bodyPr>
          <a:lstStyle/>
          <a:p>
            <a:r>
              <a:rPr lang="en-US" sz="12500">
                <a:solidFill>
                  <a:schemeClr val="bg1"/>
                </a:solidFill>
              </a:rPr>
              <a:t>Unit 1 Days 16-20</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4FE95-F6BE-47B9-895E-3232968C59D3}"/>
              </a:ext>
            </a:extLst>
          </p:cNvPr>
          <p:cNvSpPr>
            <a:spLocks noGrp="1"/>
          </p:cNvSpPr>
          <p:nvPr>
            <p:ph type="title"/>
          </p:nvPr>
        </p:nvSpPr>
        <p:spPr/>
        <p:txBody>
          <a:bodyPr/>
          <a:lstStyle/>
          <a:p>
            <a:r>
              <a:rPr lang="en-US"/>
              <a:t>Identifying Theme </a:t>
            </a:r>
          </a:p>
        </p:txBody>
      </p:sp>
      <p:sp>
        <p:nvSpPr>
          <p:cNvPr id="3" name="Content Placeholder 2">
            <a:extLst>
              <a:ext uri="{FF2B5EF4-FFF2-40B4-BE49-F238E27FC236}">
                <a16:creationId xmlns:a16="http://schemas.microsoft.com/office/drawing/2014/main" id="{0DFC35E0-E2F4-4E11-A347-E1CDB44DF4E9}"/>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sz="3600"/>
              <a:t>Read the text.</a:t>
            </a:r>
          </a:p>
          <a:p>
            <a:pPr marL="514350" indent="-514350">
              <a:buAutoNum type="arabicPeriod"/>
            </a:pPr>
            <a:r>
              <a:rPr lang="en-US" sz="3600"/>
              <a:t>Make a list of topics.</a:t>
            </a:r>
          </a:p>
          <a:p>
            <a:pPr marL="514350" indent="-514350">
              <a:buAutoNum type="arabicPeriod"/>
            </a:pPr>
            <a:r>
              <a:rPr lang="en-US" sz="3600"/>
              <a:t>Pick ONE topic.</a:t>
            </a:r>
          </a:p>
          <a:p>
            <a:pPr marL="514350" indent="-514350">
              <a:buAutoNum type="arabicPeriod"/>
            </a:pPr>
            <a:r>
              <a:rPr lang="en-US" sz="3600"/>
              <a:t>Fill out the theme web.</a:t>
            </a:r>
          </a:p>
          <a:p>
            <a:pPr marL="514350" indent="-514350">
              <a:buAutoNum type="arabicPeriod"/>
            </a:pPr>
            <a:r>
              <a:rPr lang="en-US" sz="3600"/>
              <a:t>Finish the sentence "The author believes that..."</a:t>
            </a:r>
          </a:p>
        </p:txBody>
      </p:sp>
    </p:spTree>
    <p:extLst>
      <p:ext uri="{BB962C8B-B14F-4D97-AF65-F5344CB8AC3E}">
        <p14:creationId xmlns:p14="http://schemas.microsoft.com/office/powerpoint/2010/main" val="3151739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2D05-CF27-46FD-8478-79FFFA5F4652}"/>
              </a:ext>
            </a:extLst>
          </p:cNvPr>
          <p:cNvSpPr>
            <a:spLocks noGrp="1"/>
          </p:cNvSpPr>
          <p:nvPr>
            <p:ph type="title"/>
          </p:nvPr>
        </p:nvSpPr>
        <p:spPr/>
        <p:txBody>
          <a:bodyPr/>
          <a:lstStyle/>
          <a:p>
            <a:r>
              <a:rPr lang="en-US"/>
              <a:t>Practice Identifying Theme</a:t>
            </a:r>
          </a:p>
        </p:txBody>
      </p:sp>
      <p:sp>
        <p:nvSpPr>
          <p:cNvPr id="3" name="Content Placeholder 2">
            <a:extLst>
              <a:ext uri="{FF2B5EF4-FFF2-40B4-BE49-F238E27FC236}">
                <a16:creationId xmlns:a16="http://schemas.microsoft.com/office/drawing/2014/main" id="{DE6E22AD-2828-40DB-8DC9-34E0A98867C5}"/>
              </a:ext>
            </a:extLst>
          </p:cNvPr>
          <p:cNvSpPr>
            <a:spLocks noGrp="1"/>
          </p:cNvSpPr>
          <p:nvPr>
            <p:ph idx="1"/>
          </p:nvPr>
        </p:nvSpPr>
        <p:spPr/>
        <p:txBody>
          <a:bodyPr vert="horz" lIns="91440" tIns="45720" rIns="91440" bIns="45720" rtlCol="0" anchor="t">
            <a:normAutofit fontScale="92500" lnSpcReduction="20000"/>
          </a:bodyPr>
          <a:lstStyle/>
          <a:p>
            <a:pPr>
              <a:buNone/>
            </a:pPr>
            <a:endParaRPr lang="en-US"/>
          </a:p>
          <a:p>
            <a:pPr>
              <a:buNone/>
            </a:pPr>
            <a:endParaRPr lang="en-US"/>
          </a:p>
          <a:p>
            <a:pPr>
              <a:buNone/>
            </a:pPr>
            <a:endParaRPr lang="en-US"/>
          </a:p>
          <a:p>
            <a:pPr>
              <a:buNone/>
            </a:pPr>
            <a:endParaRPr lang="en-US"/>
          </a:p>
          <a:p>
            <a:pPr>
              <a:buNone/>
            </a:pPr>
            <a:endParaRPr lang="en-US"/>
          </a:p>
          <a:p>
            <a:pPr>
              <a:buNone/>
            </a:pPr>
            <a:endParaRPr lang="en-US"/>
          </a:p>
          <a:p>
            <a:pPr>
              <a:buNone/>
            </a:pPr>
            <a:endParaRPr lang="en-US"/>
          </a:p>
          <a:p>
            <a:pPr>
              <a:buNone/>
            </a:pPr>
            <a:endParaRPr lang="en-US"/>
          </a:p>
          <a:p>
            <a:pPr>
              <a:buNone/>
            </a:pPr>
            <a:endParaRPr lang="en-US"/>
          </a:p>
          <a:p>
            <a:pPr>
              <a:buNone/>
            </a:pPr>
            <a:r>
              <a:rPr lang="en-US">
                <a:hlinkClick r:id="rId2"/>
              </a:rPr>
              <a:t>https://www.youtube.com/watch?v=tvKzyYy6qvY&amp;list=PLGniCcA0UBfEa6j7ZljW_lceQM83kU_94</a:t>
            </a:r>
            <a:r>
              <a:rPr lang="en-US"/>
              <a:t> </a:t>
            </a:r>
            <a:endParaRPr/>
          </a:p>
        </p:txBody>
      </p:sp>
      <p:graphicFrame>
        <p:nvGraphicFramePr>
          <p:cNvPr id="4" name="Table 4">
            <a:extLst>
              <a:ext uri="{FF2B5EF4-FFF2-40B4-BE49-F238E27FC236}">
                <a16:creationId xmlns:a16="http://schemas.microsoft.com/office/drawing/2014/main" id="{CD252D80-8683-4699-86CA-8D6FD32CA7A5}"/>
              </a:ext>
            </a:extLst>
          </p:cNvPr>
          <p:cNvGraphicFramePr>
            <a:graphicFrameLocks noGrp="1"/>
          </p:cNvGraphicFramePr>
          <p:nvPr>
            <p:extLst/>
          </p:nvPr>
        </p:nvGraphicFramePr>
        <p:xfrm>
          <a:off x="1419225" y="1476375"/>
          <a:ext cx="9610724" cy="3627120"/>
        </p:xfrm>
        <a:graphic>
          <a:graphicData uri="http://schemas.openxmlformats.org/drawingml/2006/table">
            <a:tbl>
              <a:tblPr firstRow="1" bandRow="1">
                <a:tableStyleId>{5940675A-B579-460E-94D1-54222C63F5DA}</a:tableStyleId>
              </a:tblPr>
              <a:tblGrid>
                <a:gridCol w="1314450">
                  <a:extLst>
                    <a:ext uri="{9D8B030D-6E8A-4147-A177-3AD203B41FA5}">
                      <a16:colId xmlns:a16="http://schemas.microsoft.com/office/drawing/2014/main" val="3060111858"/>
                    </a:ext>
                  </a:extLst>
                </a:gridCol>
                <a:gridCol w="2628900">
                  <a:extLst>
                    <a:ext uri="{9D8B030D-6E8A-4147-A177-3AD203B41FA5}">
                      <a16:colId xmlns:a16="http://schemas.microsoft.com/office/drawing/2014/main" val="3770695201"/>
                    </a:ext>
                  </a:extLst>
                </a:gridCol>
                <a:gridCol w="5667374">
                  <a:extLst>
                    <a:ext uri="{9D8B030D-6E8A-4147-A177-3AD203B41FA5}">
                      <a16:colId xmlns:a16="http://schemas.microsoft.com/office/drawing/2014/main" val="157480394"/>
                    </a:ext>
                  </a:extLst>
                </a:gridCol>
              </a:tblGrid>
              <a:tr h="370840">
                <a:tc>
                  <a:txBody>
                    <a:bodyPr/>
                    <a:lstStyle/>
                    <a:p>
                      <a:pPr lvl="0">
                        <a:buNone/>
                      </a:pPr>
                      <a:r>
                        <a:rPr lang="en-US" sz="2800" b="1">
                          <a:solidFill>
                            <a:srgbClr val="FFFFFF"/>
                          </a:solidFill>
                        </a:rPr>
                        <a:t>Movie</a:t>
                      </a:r>
                    </a:p>
                  </a:txBody>
                  <a:tcPr>
                    <a:solidFill>
                      <a:schemeClr val="tx1"/>
                    </a:solidFill>
                  </a:tcPr>
                </a:tc>
                <a:tc>
                  <a:txBody>
                    <a:bodyPr/>
                    <a:lstStyle/>
                    <a:p>
                      <a:pPr>
                        <a:buNone/>
                      </a:pPr>
                      <a:r>
                        <a:rPr lang="en-US" sz="2800" b="1">
                          <a:solidFill>
                            <a:srgbClr val="FFFFFF"/>
                          </a:solidFill>
                        </a:rPr>
                        <a:t>Topics (List 4)</a:t>
                      </a:r>
                    </a:p>
                  </a:txBody>
                  <a:tcPr>
                    <a:solidFill>
                      <a:schemeClr val="tx1"/>
                    </a:solidFill>
                  </a:tcPr>
                </a:tc>
                <a:tc>
                  <a:txBody>
                    <a:bodyPr/>
                    <a:lstStyle/>
                    <a:p>
                      <a:pPr>
                        <a:buNone/>
                      </a:pPr>
                      <a:r>
                        <a:rPr lang="en-US" sz="2800" b="1">
                          <a:solidFill>
                            <a:srgbClr val="FFFFFF"/>
                          </a:solidFill>
                        </a:rPr>
                        <a:t>Theme "The author believes that..."</a:t>
                      </a:r>
                    </a:p>
                  </a:txBody>
                  <a:tcPr>
                    <a:solidFill>
                      <a:schemeClr val="tx1"/>
                    </a:solidFill>
                  </a:tcPr>
                </a:tc>
                <a:extLst>
                  <a:ext uri="{0D108BD9-81ED-4DB2-BD59-A6C34878D82A}">
                    <a16:rowId xmlns:a16="http://schemas.microsoft.com/office/drawing/2014/main" val="1597758367"/>
                  </a:ext>
                </a:extLst>
              </a:tr>
              <a:tr h="370840">
                <a:tc>
                  <a:txBody>
                    <a:bodyPr/>
                    <a:lstStyle/>
                    <a:p>
                      <a:pPr lvl="0">
                        <a:buNone/>
                      </a:pPr>
                      <a:endParaRPr lang="en-US" sz="2800"/>
                    </a:p>
                  </a:txBody>
                  <a:tcPr/>
                </a:tc>
                <a:tc>
                  <a:txBody>
                    <a:bodyPr/>
                    <a:lstStyle/>
                    <a:p>
                      <a:pPr>
                        <a:buNone/>
                      </a:pPr>
                      <a:endParaRPr lang="en-US" sz="2800"/>
                    </a:p>
                  </a:txBody>
                  <a:tcPr/>
                </a:tc>
                <a:tc>
                  <a:txBody>
                    <a:bodyPr/>
                    <a:lstStyle/>
                    <a:p>
                      <a:pPr>
                        <a:buNone/>
                      </a:pPr>
                      <a:endParaRPr lang="en-US" sz="2800"/>
                    </a:p>
                  </a:txBody>
                  <a:tcPr/>
                </a:tc>
                <a:extLst>
                  <a:ext uri="{0D108BD9-81ED-4DB2-BD59-A6C34878D82A}">
                    <a16:rowId xmlns:a16="http://schemas.microsoft.com/office/drawing/2014/main" val="1208871127"/>
                  </a:ext>
                </a:extLst>
              </a:tr>
              <a:tr h="370840">
                <a:tc>
                  <a:txBody>
                    <a:bodyPr/>
                    <a:lstStyle/>
                    <a:p>
                      <a:pPr lvl="0">
                        <a:buNone/>
                      </a:pPr>
                      <a:endParaRPr lang="en-US" sz="2800"/>
                    </a:p>
                  </a:txBody>
                  <a:tcPr/>
                </a:tc>
                <a:tc>
                  <a:txBody>
                    <a:bodyPr/>
                    <a:lstStyle/>
                    <a:p>
                      <a:pPr>
                        <a:buNone/>
                      </a:pPr>
                      <a:endParaRPr lang="en-US" sz="2800"/>
                    </a:p>
                  </a:txBody>
                  <a:tcPr/>
                </a:tc>
                <a:tc>
                  <a:txBody>
                    <a:bodyPr/>
                    <a:lstStyle/>
                    <a:p>
                      <a:pPr>
                        <a:buNone/>
                      </a:pPr>
                      <a:endParaRPr lang="en-US" sz="2800"/>
                    </a:p>
                  </a:txBody>
                  <a:tcPr/>
                </a:tc>
                <a:extLst>
                  <a:ext uri="{0D108BD9-81ED-4DB2-BD59-A6C34878D82A}">
                    <a16:rowId xmlns:a16="http://schemas.microsoft.com/office/drawing/2014/main" val="2026020400"/>
                  </a:ext>
                </a:extLst>
              </a:tr>
              <a:tr h="370840">
                <a:tc>
                  <a:txBody>
                    <a:bodyPr/>
                    <a:lstStyle/>
                    <a:p>
                      <a:pPr lvl="0">
                        <a:buNone/>
                      </a:pPr>
                      <a:endParaRPr lang="en-US" sz="2800"/>
                    </a:p>
                  </a:txBody>
                  <a:tcPr/>
                </a:tc>
                <a:tc>
                  <a:txBody>
                    <a:bodyPr/>
                    <a:lstStyle/>
                    <a:p>
                      <a:pPr>
                        <a:buNone/>
                      </a:pPr>
                      <a:endParaRPr lang="en-US" sz="2800"/>
                    </a:p>
                  </a:txBody>
                  <a:tcPr/>
                </a:tc>
                <a:tc>
                  <a:txBody>
                    <a:bodyPr/>
                    <a:lstStyle/>
                    <a:p>
                      <a:pPr>
                        <a:buNone/>
                      </a:pPr>
                      <a:endParaRPr lang="en-US" sz="2800"/>
                    </a:p>
                  </a:txBody>
                  <a:tcPr/>
                </a:tc>
                <a:extLst>
                  <a:ext uri="{0D108BD9-81ED-4DB2-BD59-A6C34878D82A}">
                    <a16:rowId xmlns:a16="http://schemas.microsoft.com/office/drawing/2014/main" val="3219232930"/>
                  </a:ext>
                </a:extLst>
              </a:tr>
              <a:tr h="370840">
                <a:tc>
                  <a:txBody>
                    <a:bodyPr/>
                    <a:lstStyle/>
                    <a:p>
                      <a:pPr lvl="0">
                        <a:buNone/>
                      </a:pPr>
                      <a:endParaRPr lang="en-US" sz="2800"/>
                    </a:p>
                  </a:txBody>
                  <a:tcPr/>
                </a:tc>
                <a:tc>
                  <a:txBody>
                    <a:bodyPr/>
                    <a:lstStyle/>
                    <a:p>
                      <a:pPr>
                        <a:buNone/>
                      </a:pPr>
                      <a:endParaRPr lang="en-US" sz="2800"/>
                    </a:p>
                  </a:txBody>
                  <a:tcPr/>
                </a:tc>
                <a:tc>
                  <a:txBody>
                    <a:bodyPr/>
                    <a:lstStyle/>
                    <a:p>
                      <a:pPr>
                        <a:buNone/>
                      </a:pPr>
                      <a:endParaRPr lang="en-US" sz="2800"/>
                    </a:p>
                  </a:txBody>
                  <a:tcPr/>
                </a:tc>
                <a:extLst>
                  <a:ext uri="{0D108BD9-81ED-4DB2-BD59-A6C34878D82A}">
                    <a16:rowId xmlns:a16="http://schemas.microsoft.com/office/drawing/2014/main" val="435777097"/>
                  </a:ext>
                </a:extLst>
              </a:tr>
              <a:tr h="370840">
                <a:tc>
                  <a:txBody>
                    <a:bodyPr/>
                    <a:lstStyle/>
                    <a:p>
                      <a:pPr lvl="0">
                        <a:buNone/>
                      </a:pPr>
                      <a:endParaRPr lang="en-US" sz="2800"/>
                    </a:p>
                  </a:txBody>
                  <a:tcPr/>
                </a:tc>
                <a:tc>
                  <a:txBody>
                    <a:bodyPr/>
                    <a:lstStyle/>
                    <a:p>
                      <a:pPr>
                        <a:buNone/>
                      </a:pPr>
                      <a:endParaRPr lang="en-US" sz="2800"/>
                    </a:p>
                  </a:txBody>
                  <a:tcPr/>
                </a:tc>
                <a:tc>
                  <a:txBody>
                    <a:bodyPr/>
                    <a:lstStyle/>
                    <a:p>
                      <a:pPr>
                        <a:buNone/>
                      </a:pPr>
                      <a:endParaRPr lang="en-US" sz="2800"/>
                    </a:p>
                  </a:txBody>
                  <a:tcPr/>
                </a:tc>
                <a:extLst>
                  <a:ext uri="{0D108BD9-81ED-4DB2-BD59-A6C34878D82A}">
                    <a16:rowId xmlns:a16="http://schemas.microsoft.com/office/drawing/2014/main" val="1780356206"/>
                  </a:ext>
                </a:extLst>
              </a:tr>
              <a:tr h="370840">
                <a:tc>
                  <a:txBody>
                    <a:bodyPr/>
                    <a:lstStyle/>
                    <a:p>
                      <a:pPr lvl="0">
                        <a:buNone/>
                      </a:pPr>
                      <a:endParaRPr lang="en-US" sz="2800"/>
                    </a:p>
                  </a:txBody>
                  <a:tcPr/>
                </a:tc>
                <a:tc>
                  <a:txBody>
                    <a:bodyPr/>
                    <a:lstStyle/>
                    <a:p>
                      <a:pPr>
                        <a:buNone/>
                      </a:pPr>
                      <a:endParaRPr lang="en-US" sz="2800"/>
                    </a:p>
                  </a:txBody>
                  <a:tcPr/>
                </a:tc>
                <a:tc>
                  <a:txBody>
                    <a:bodyPr/>
                    <a:lstStyle/>
                    <a:p>
                      <a:pPr>
                        <a:buNone/>
                      </a:pPr>
                      <a:endParaRPr lang="en-US" sz="2800"/>
                    </a:p>
                  </a:txBody>
                  <a:tcPr/>
                </a:tc>
                <a:extLst>
                  <a:ext uri="{0D108BD9-81ED-4DB2-BD59-A6C34878D82A}">
                    <a16:rowId xmlns:a16="http://schemas.microsoft.com/office/drawing/2014/main" val="1475989842"/>
                  </a:ext>
                </a:extLst>
              </a:tr>
            </a:tbl>
          </a:graphicData>
        </a:graphic>
      </p:graphicFrame>
    </p:spTree>
    <p:extLst>
      <p:ext uri="{BB962C8B-B14F-4D97-AF65-F5344CB8AC3E}">
        <p14:creationId xmlns:p14="http://schemas.microsoft.com/office/powerpoint/2010/main" val="199301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38DA-4309-4589-864B-43DDE3ADDA7F}"/>
              </a:ext>
            </a:extLst>
          </p:cNvPr>
          <p:cNvSpPr>
            <a:spLocks noGrp="1"/>
          </p:cNvSpPr>
          <p:nvPr>
            <p:ph type="title"/>
          </p:nvPr>
        </p:nvSpPr>
        <p:spPr/>
        <p:txBody>
          <a:bodyPr/>
          <a:lstStyle/>
          <a:p>
            <a:r>
              <a:rPr lang="en-US"/>
              <a:t>Star Wars (by special request)</a:t>
            </a:r>
          </a:p>
        </p:txBody>
      </p:sp>
      <p:sp>
        <p:nvSpPr>
          <p:cNvPr id="3" name="Content Placeholder 2">
            <a:extLst>
              <a:ext uri="{FF2B5EF4-FFF2-40B4-BE49-F238E27FC236}">
                <a16:creationId xmlns:a16="http://schemas.microsoft.com/office/drawing/2014/main" id="{A044C586-EEF3-4873-9CFD-11569F3EE3E7}"/>
              </a:ext>
            </a:extLst>
          </p:cNvPr>
          <p:cNvSpPr>
            <a:spLocks noGrp="1"/>
          </p:cNvSpPr>
          <p:nvPr>
            <p:ph idx="1"/>
          </p:nvPr>
        </p:nvSpPr>
        <p:spPr/>
        <p:txBody>
          <a:bodyPr vert="horz" lIns="91440" tIns="45720" rIns="91440" bIns="45720" rtlCol="0" anchor="t">
            <a:normAutofit/>
          </a:bodyPr>
          <a:lstStyle/>
          <a:p>
            <a:pPr>
              <a:buNone/>
            </a:pPr>
            <a:r>
              <a:rPr lang="en-US">
                <a:hlinkClick r:id="rId2"/>
              </a:rPr>
              <a:t>https://www.youtube.com/watch?v=Q0CbN8sfihY</a:t>
            </a:r>
            <a:r>
              <a:rPr lang="en-US"/>
              <a:t> </a:t>
            </a:r>
          </a:p>
        </p:txBody>
      </p:sp>
    </p:spTree>
    <p:extLst>
      <p:ext uri="{BB962C8B-B14F-4D97-AF65-F5344CB8AC3E}">
        <p14:creationId xmlns:p14="http://schemas.microsoft.com/office/powerpoint/2010/main" val="425995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E47B1-809D-45CC-A92A-8547A99FB837}"/>
              </a:ext>
            </a:extLst>
          </p:cNvPr>
          <p:cNvSpPr>
            <a:spLocks noGrp="1"/>
          </p:cNvSpPr>
          <p:nvPr>
            <p:ph type="title"/>
          </p:nvPr>
        </p:nvSpPr>
        <p:spPr/>
        <p:txBody>
          <a:bodyPr/>
          <a:lstStyle/>
          <a:p>
            <a:r>
              <a:rPr lang="en-US"/>
              <a:t>Your Homework...</a:t>
            </a:r>
          </a:p>
        </p:txBody>
      </p:sp>
      <p:sp>
        <p:nvSpPr>
          <p:cNvPr id="3" name="Content Placeholder 2">
            <a:extLst>
              <a:ext uri="{FF2B5EF4-FFF2-40B4-BE49-F238E27FC236}">
                <a16:creationId xmlns:a16="http://schemas.microsoft.com/office/drawing/2014/main" id="{57DD4B71-F6B6-4D6F-B290-7F4B13D2748F}"/>
              </a:ext>
            </a:extLst>
          </p:cNvPr>
          <p:cNvSpPr>
            <a:spLocks noGrp="1"/>
          </p:cNvSpPr>
          <p:nvPr>
            <p:ph idx="1"/>
          </p:nvPr>
        </p:nvSpPr>
        <p:spPr/>
        <p:txBody>
          <a:bodyPr vert="horz" lIns="91440" tIns="45720" rIns="91440" bIns="45720" rtlCol="0" anchor="t">
            <a:normAutofit/>
          </a:bodyPr>
          <a:lstStyle/>
          <a:p>
            <a:pPr marL="0" indent="0">
              <a:buNone/>
            </a:pPr>
            <a:r>
              <a:rPr lang="en-US" sz="3600"/>
              <a:t>Listen to 3-5 songs and identify each song's theme.</a:t>
            </a:r>
          </a:p>
          <a:p>
            <a:pPr marL="0" indent="0">
              <a:buNone/>
            </a:pPr>
            <a:endParaRPr lang="en-US" sz="3600"/>
          </a:p>
          <a:p>
            <a:pPr marL="0" indent="0">
              <a:buNone/>
            </a:pPr>
            <a:r>
              <a:rPr lang="en-US" sz="3600"/>
              <a:t>Grading Scale:</a:t>
            </a:r>
          </a:p>
          <a:p>
            <a:pPr lvl="2"/>
            <a:r>
              <a:rPr lang="en-US" sz="3600"/>
              <a:t>7: 3 songs with evidence</a:t>
            </a:r>
          </a:p>
          <a:p>
            <a:pPr lvl="2"/>
            <a:r>
              <a:rPr lang="en-US" sz="3600"/>
              <a:t>10: 5 songs with evidence</a:t>
            </a:r>
          </a:p>
        </p:txBody>
      </p:sp>
    </p:spTree>
    <p:extLst>
      <p:ext uri="{BB962C8B-B14F-4D97-AF65-F5344CB8AC3E}">
        <p14:creationId xmlns:p14="http://schemas.microsoft.com/office/powerpoint/2010/main" val="2681656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C069-E749-4345-9093-094941D87E26}"/>
              </a:ext>
            </a:extLst>
          </p:cNvPr>
          <p:cNvSpPr>
            <a:spLocks noGrp="1"/>
          </p:cNvSpPr>
          <p:nvPr>
            <p:ph type="title"/>
          </p:nvPr>
        </p:nvSpPr>
        <p:spPr>
          <a:xfrm>
            <a:off x="295531" y="133350"/>
            <a:ext cx="10515600" cy="1325563"/>
          </a:xfrm>
        </p:spPr>
        <p:txBody>
          <a:bodyPr/>
          <a:lstStyle/>
          <a:p>
            <a:pPr algn="r"/>
            <a:r>
              <a:rPr lang="en-US"/>
              <a:t>Example:                  </a:t>
            </a:r>
            <a:r>
              <a:rPr lang="en-US" sz="2400">
                <a:hlinkClick r:id="rId2"/>
              </a:rPr>
              <a:t>https://www.youtube.com/watch?v=LRKiftk6ffQ</a:t>
            </a:r>
            <a:r>
              <a:rPr lang="en-US" sz="2400"/>
              <a:t> </a:t>
            </a:r>
            <a:endParaRPr lang="en-US"/>
          </a:p>
        </p:txBody>
      </p:sp>
      <p:sp>
        <p:nvSpPr>
          <p:cNvPr id="3" name="Content Placeholder 2">
            <a:extLst>
              <a:ext uri="{FF2B5EF4-FFF2-40B4-BE49-F238E27FC236}">
                <a16:creationId xmlns:a16="http://schemas.microsoft.com/office/drawing/2014/main" id="{B3FD2043-66FA-4603-85E7-9A8DF8DAC244}"/>
              </a:ext>
            </a:extLst>
          </p:cNvPr>
          <p:cNvSpPr>
            <a:spLocks noGrp="1"/>
          </p:cNvSpPr>
          <p:nvPr>
            <p:ph idx="1"/>
          </p:nvPr>
        </p:nvSpPr>
        <p:spPr>
          <a:xfrm>
            <a:off x="295531" y="1343025"/>
            <a:ext cx="11601921" cy="4852988"/>
          </a:xfrm>
        </p:spPr>
        <p:txBody>
          <a:bodyPr vert="horz" lIns="91440" tIns="45720" rIns="91440" bIns="45720" rtlCol="0" anchor="t">
            <a:noAutofit/>
          </a:bodyPr>
          <a:lstStyle/>
          <a:p>
            <a:pPr marL="0" indent="0" algn="ctr">
              <a:buNone/>
            </a:pPr>
            <a:r>
              <a:rPr lang="en-US"/>
              <a:t>"</a:t>
            </a:r>
            <a:r>
              <a:rPr lang="en-US" err="1"/>
              <a:t>Tearin</a:t>
            </a:r>
            <a:r>
              <a:rPr lang="en-US"/>
              <a:t>' Up My Heart" by NSYNC</a:t>
            </a:r>
          </a:p>
          <a:p>
            <a:r>
              <a:rPr lang="en-US"/>
              <a:t>Theme: Love can cause both happiness and pain.</a:t>
            </a:r>
          </a:p>
          <a:p>
            <a:r>
              <a:rPr lang="en-US"/>
              <a:t>Evidence:</a:t>
            </a:r>
          </a:p>
          <a:p>
            <a:pPr lvl="1"/>
            <a:r>
              <a:rPr lang="en-US" sz="2800"/>
              <a:t>Topic: Love</a:t>
            </a:r>
          </a:p>
          <a:p>
            <a:pPr lvl="1"/>
            <a:r>
              <a:rPr lang="en-US" sz="2800"/>
              <a:t>Conflict: The narrator is in a troubled relationship but loves the other person.</a:t>
            </a:r>
          </a:p>
          <a:p>
            <a:pPr lvl="1"/>
            <a:r>
              <a:rPr lang="en-US" sz="2800"/>
              <a:t>Response to Conflict: Sings a sad song about it and asks the other person to make a decision about their relationship. Dances problems away.</a:t>
            </a:r>
          </a:p>
          <a:p>
            <a:pPr lvl="1"/>
            <a:r>
              <a:rPr lang="en-US" sz="2800"/>
              <a:t>Tone and Mood: Moody and sad, but jazzy</a:t>
            </a:r>
          </a:p>
          <a:p>
            <a:pPr lvl="1"/>
            <a:r>
              <a:rPr lang="en-US" sz="2800"/>
              <a:t>Thoughts and Feelings: Heartbroken and frustrated. Wants to find a solution.</a:t>
            </a:r>
          </a:p>
          <a:p>
            <a:pPr lvl="1"/>
            <a:r>
              <a:rPr lang="en-US" sz="2800"/>
              <a:t>Lessons: Relationships are complicated.</a:t>
            </a:r>
          </a:p>
        </p:txBody>
      </p:sp>
    </p:spTree>
    <p:extLst>
      <p:ext uri="{BB962C8B-B14F-4D97-AF65-F5344CB8AC3E}">
        <p14:creationId xmlns:p14="http://schemas.microsoft.com/office/powerpoint/2010/main" val="3230063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95865" y="1966425"/>
            <a:ext cx="9144000" cy="2387600"/>
          </a:xfrm>
        </p:spPr>
        <p:txBody>
          <a:bodyPr>
            <a:normAutofit/>
          </a:bodyPr>
          <a:lstStyle/>
          <a:p>
            <a:r>
              <a:rPr lang="en-US" sz="11500">
                <a:solidFill>
                  <a:schemeClr val="bg1"/>
                </a:solidFill>
              </a:rPr>
              <a:t>Day 17</a:t>
            </a:r>
          </a:p>
        </p:txBody>
      </p:sp>
    </p:spTree>
    <p:extLst>
      <p:ext uri="{BB962C8B-B14F-4D97-AF65-F5344CB8AC3E}">
        <p14:creationId xmlns:p14="http://schemas.microsoft.com/office/powerpoint/2010/main" val="20010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Bell Ringer</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buNone/>
            </a:pPr>
            <a:r>
              <a:rPr lang="en-US" sz="3600"/>
              <a:t>What were you like when you were in kindergarten? (Did you listen? Were you terrible?) Do you think that a child's behavior in kindergarten tells you what s/he is going to be like as an adult? Why or why not?</a:t>
            </a:r>
          </a:p>
          <a:p>
            <a:pPr marL="0" indent="0">
              <a:buNone/>
            </a:pPr>
            <a:endParaRPr lang="en-US" sz="3600"/>
          </a:p>
          <a:p>
            <a:pPr marL="0" indent="0">
              <a:buNone/>
            </a:pPr>
            <a:endParaRPr lang="en-US" sz="4000" b="1">
              <a:solidFill>
                <a:srgbClr val="FF0000"/>
              </a:solidFill>
            </a:endParaRPr>
          </a:p>
          <a:p>
            <a:pPr marL="0" indent="0">
              <a:buNone/>
            </a:pPr>
            <a:r>
              <a:rPr lang="en-US" sz="4000" b="1">
                <a:solidFill>
                  <a:srgbClr val="FF0000"/>
                </a:solidFill>
              </a:rPr>
              <a:t>Remember, all of your bell ringers should be 3-5 sentences if you want full points!</a:t>
            </a:r>
          </a:p>
        </p:txBody>
      </p:sp>
    </p:spTree>
    <p:extLst>
      <p:ext uri="{BB962C8B-B14F-4D97-AF65-F5344CB8AC3E}">
        <p14:creationId xmlns:p14="http://schemas.microsoft.com/office/powerpoint/2010/main" val="118868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 for the Day</a:t>
            </a:r>
          </a:p>
        </p:txBody>
      </p:sp>
      <p:sp>
        <p:nvSpPr>
          <p:cNvPr id="3" name="Content Placeholder 2"/>
          <p:cNvSpPr>
            <a:spLocks noGrp="1"/>
          </p:cNvSpPr>
          <p:nvPr>
            <p:ph idx="1"/>
          </p:nvPr>
        </p:nvSpPr>
        <p:spPr/>
        <p:txBody>
          <a:bodyPr vert="horz" lIns="91440" tIns="45720" rIns="91440" bIns="45720" rtlCol="0" anchor="t">
            <a:normAutofit/>
          </a:bodyPr>
          <a:lstStyle/>
          <a:p>
            <a:r>
              <a:rPr lang="en-US" sz="3600"/>
              <a:t>Continue theme practice</a:t>
            </a:r>
          </a:p>
          <a:p>
            <a:r>
              <a:rPr lang="en-US" sz="3600"/>
              <a:t>“Charles”</a:t>
            </a:r>
            <a:endParaRPr lang="en-US"/>
          </a:p>
          <a:p>
            <a:pPr marL="0" indent="0">
              <a:buNone/>
            </a:pPr>
            <a:endParaRPr lang="en-US"/>
          </a:p>
        </p:txBody>
      </p:sp>
    </p:spTree>
    <p:extLst>
      <p:ext uri="{BB962C8B-B14F-4D97-AF65-F5344CB8AC3E}">
        <p14:creationId xmlns:p14="http://schemas.microsoft.com/office/powerpoint/2010/main" val="334617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Turn in your Theme Practice (Songs)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92621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8B5C-E669-4C68-8A89-F4C9C57F0485}"/>
              </a:ext>
            </a:extLst>
          </p:cNvPr>
          <p:cNvSpPr>
            <a:spLocks noGrp="1"/>
          </p:cNvSpPr>
          <p:nvPr>
            <p:ph type="title"/>
          </p:nvPr>
        </p:nvSpPr>
        <p:spPr/>
        <p:txBody>
          <a:bodyPr/>
          <a:lstStyle/>
          <a:p>
            <a:r>
              <a:rPr lang="en-US"/>
              <a:t>Theme Web: A Very Helpful Document</a:t>
            </a:r>
          </a:p>
        </p:txBody>
      </p:sp>
      <p:sp>
        <p:nvSpPr>
          <p:cNvPr id="3" name="Content Placeholder 2">
            <a:extLst>
              <a:ext uri="{FF2B5EF4-FFF2-40B4-BE49-F238E27FC236}">
                <a16:creationId xmlns:a16="http://schemas.microsoft.com/office/drawing/2014/main" id="{3C70BFF8-DA55-4117-9EFC-747DA80E6E4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99195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1797" y="2022695"/>
            <a:ext cx="9144000" cy="2387600"/>
          </a:xfrm>
        </p:spPr>
        <p:txBody>
          <a:bodyPr>
            <a:normAutofit/>
          </a:bodyPr>
          <a:lstStyle/>
          <a:p>
            <a:r>
              <a:rPr lang="en-US" sz="11500">
                <a:solidFill>
                  <a:schemeClr val="bg1"/>
                </a:solidFill>
              </a:rPr>
              <a:t>Day 16</a:t>
            </a:r>
          </a:p>
        </p:txBody>
      </p:sp>
    </p:spTree>
    <p:extLst>
      <p:ext uri="{BB962C8B-B14F-4D97-AF65-F5344CB8AC3E}">
        <p14:creationId xmlns:p14="http://schemas.microsoft.com/office/powerpoint/2010/main" val="2076383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B978-C573-4CFF-A757-772BB1BE7012}"/>
              </a:ext>
            </a:extLst>
          </p:cNvPr>
          <p:cNvSpPr>
            <a:spLocks noGrp="1"/>
          </p:cNvSpPr>
          <p:nvPr>
            <p:ph type="title"/>
          </p:nvPr>
        </p:nvSpPr>
        <p:spPr/>
        <p:txBody>
          <a:bodyPr/>
          <a:lstStyle/>
          <a:p>
            <a:r>
              <a:rPr lang="en-US"/>
              <a:t>Theme and "After Twenty Years" (together)</a:t>
            </a:r>
          </a:p>
        </p:txBody>
      </p:sp>
      <p:sp>
        <p:nvSpPr>
          <p:cNvPr id="3" name="Content Placeholder 2">
            <a:extLst>
              <a:ext uri="{FF2B5EF4-FFF2-40B4-BE49-F238E27FC236}">
                <a16:creationId xmlns:a16="http://schemas.microsoft.com/office/drawing/2014/main" id="{2B6F8E18-181B-4A1B-A668-59654B126AE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68700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CB6C-886B-4EEC-9180-79A17810BBB5}"/>
              </a:ext>
            </a:extLst>
          </p:cNvPr>
          <p:cNvSpPr>
            <a:spLocks noGrp="1"/>
          </p:cNvSpPr>
          <p:nvPr>
            <p:ph type="title"/>
          </p:nvPr>
        </p:nvSpPr>
        <p:spPr/>
        <p:txBody>
          <a:bodyPr/>
          <a:lstStyle/>
          <a:p>
            <a:r>
              <a:rPr lang="en-US"/>
              <a:t>Theme and "The Circuit" (with your team)</a:t>
            </a:r>
          </a:p>
        </p:txBody>
      </p:sp>
      <p:sp>
        <p:nvSpPr>
          <p:cNvPr id="3" name="Content Placeholder 2">
            <a:extLst>
              <a:ext uri="{FF2B5EF4-FFF2-40B4-BE49-F238E27FC236}">
                <a16:creationId xmlns:a16="http://schemas.microsoft.com/office/drawing/2014/main" id="{7708EC3E-E1EF-416C-A04F-B3751634C52E}"/>
              </a:ext>
            </a:extLst>
          </p:cNvPr>
          <p:cNvSpPr>
            <a:spLocks noGrp="1"/>
          </p:cNvSpPr>
          <p:nvPr>
            <p:ph idx="1"/>
          </p:nvPr>
        </p:nvSpPr>
        <p:spPr/>
        <p:txBody>
          <a:bodyPr vert="horz" lIns="91440" tIns="45720" rIns="91440" bIns="45720" rtlCol="0" anchor="t">
            <a:normAutofit/>
          </a:bodyPr>
          <a:lstStyle/>
          <a:p>
            <a:pPr marL="0" indent="0">
              <a:buNone/>
            </a:pPr>
            <a:endParaRPr lang="en-US"/>
          </a:p>
        </p:txBody>
      </p:sp>
    </p:spTree>
    <p:extLst>
      <p:ext uri="{BB962C8B-B14F-4D97-AF65-F5344CB8AC3E}">
        <p14:creationId xmlns:p14="http://schemas.microsoft.com/office/powerpoint/2010/main" val="354052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675C4-8F2D-4A38-9D57-5EDF712F275D}"/>
              </a:ext>
            </a:extLst>
          </p:cNvPr>
          <p:cNvSpPr>
            <a:spLocks noGrp="1"/>
          </p:cNvSpPr>
          <p:nvPr>
            <p:ph type="title"/>
          </p:nvPr>
        </p:nvSpPr>
        <p:spPr/>
        <p:txBody>
          <a:bodyPr/>
          <a:lstStyle/>
          <a:p>
            <a:r>
              <a:rPr lang="en-US"/>
              <a:t>"Charles" by Shirley Jackson</a:t>
            </a:r>
          </a:p>
        </p:txBody>
      </p:sp>
      <p:sp>
        <p:nvSpPr>
          <p:cNvPr id="3" name="Content Placeholder 2">
            <a:extLst>
              <a:ext uri="{FF2B5EF4-FFF2-40B4-BE49-F238E27FC236}">
                <a16:creationId xmlns:a16="http://schemas.microsoft.com/office/drawing/2014/main" id="{C95AF4EC-2743-41F6-9294-0E62720106AE}"/>
              </a:ext>
            </a:extLst>
          </p:cNvPr>
          <p:cNvSpPr>
            <a:spLocks noGrp="1"/>
          </p:cNvSpPr>
          <p:nvPr>
            <p:ph idx="1"/>
          </p:nvPr>
        </p:nvSpPr>
        <p:spPr/>
        <p:txBody>
          <a:bodyPr vert="horz" lIns="91440" tIns="45720" rIns="91440" bIns="45720" rtlCol="0" anchor="t">
            <a:normAutofit/>
          </a:bodyPr>
          <a:lstStyle/>
          <a:p>
            <a:pPr marL="0" indent="0">
              <a:buNone/>
            </a:pPr>
            <a:r>
              <a:rPr lang="en-US" sz="3600"/>
              <a:t>Read the story with your group. You should take turns reading it aloud.</a:t>
            </a:r>
          </a:p>
          <a:p>
            <a:pPr marL="0" indent="0">
              <a:buNone/>
            </a:pPr>
            <a:endParaRPr lang="en-US" sz="3600"/>
          </a:p>
          <a:p>
            <a:pPr marL="0" indent="0">
              <a:buNone/>
            </a:pPr>
            <a:r>
              <a:rPr lang="en-US" sz="3600"/>
              <a:t>After you read, grab a vocabulary sheet and fill in the chart.</a:t>
            </a:r>
          </a:p>
        </p:txBody>
      </p:sp>
    </p:spTree>
    <p:extLst>
      <p:ext uri="{BB962C8B-B14F-4D97-AF65-F5344CB8AC3E}">
        <p14:creationId xmlns:p14="http://schemas.microsoft.com/office/powerpoint/2010/main" val="1972524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DF7D-9135-437F-9BB5-BE4DC49EDCD0}"/>
              </a:ext>
            </a:extLst>
          </p:cNvPr>
          <p:cNvSpPr>
            <a:spLocks noGrp="1"/>
          </p:cNvSpPr>
          <p:nvPr>
            <p:ph type="title"/>
          </p:nvPr>
        </p:nvSpPr>
        <p:spPr/>
        <p:txBody>
          <a:bodyPr/>
          <a:lstStyle/>
          <a:p>
            <a:r>
              <a:rPr lang="en-US"/>
              <a:t>Homework</a:t>
            </a:r>
          </a:p>
        </p:txBody>
      </p:sp>
      <p:sp>
        <p:nvSpPr>
          <p:cNvPr id="3" name="Content Placeholder 2">
            <a:extLst>
              <a:ext uri="{FF2B5EF4-FFF2-40B4-BE49-F238E27FC236}">
                <a16:creationId xmlns:a16="http://schemas.microsoft.com/office/drawing/2014/main" id="{BCC6FB46-26B2-416A-B964-60FBA8771893}"/>
              </a:ext>
            </a:extLst>
          </p:cNvPr>
          <p:cNvSpPr>
            <a:spLocks noGrp="1"/>
          </p:cNvSpPr>
          <p:nvPr>
            <p:ph idx="1"/>
          </p:nvPr>
        </p:nvSpPr>
        <p:spPr/>
        <p:txBody>
          <a:bodyPr vert="horz" lIns="91440" tIns="45720" rIns="91440" bIns="45720" rtlCol="0" anchor="t">
            <a:normAutofit/>
          </a:bodyPr>
          <a:lstStyle/>
          <a:p>
            <a:pPr marL="0" indent="0">
              <a:buNone/>
            </a:pPr>
            <a:r>
              <a:rPr lang="en-US" sz="3600"/>
              <a:t>For "Charles"…</a:t>
            </a:r>
          </a:p>
          <a:p>
            <a:pPr lvl="2"/>
            <a:r>
              <a:rPr lang="en-US" sz="3600"/>
              <a:t>plot diagram</a:t>
            </a:r>
          </a:p>
          <a:p>
            <a:pPr lvl="2"/>
            <a:r>
              <a:rPr lang="en-US" sz="3600"/>
              <a:t>theme web</a:t>
            </a:r>
          </a:p>
        </p:txBody>
      </p:sp>
    </p:spTree>
    <p:extLst>
      <p:ext uri="{BB962C8B-B14F-4D97-AF65-F5344CB8AC3E}">
        <p14:creationId xmlns:p14="http://schemas.microsoft.com/office/powerpoint/2010/main" val="643810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9594" y="2135237"/>
            <a:ext cx="9144000" cy="2387600"/>
          </a:xfrm>
        </p:spPr>
        <p:txBody>
          <a:bodyPr>
            <a:normAutofit/>
          </a:bodyPr>
          <a:lstStyle/>
          <a:p>
            <a:r>
              <a:rPr lang="en-US" sz="11500">
                <a:solidFill>
                  <a:schemeClr val="bg1"/>
                </a:solidFill>
              </a:rPr>
              <a:t>Day 18</a:t>
            </a:r>
          </a:p>
        </p:txBody>
      </p:sp>
    </p:spTree>
    <p:extLst>
      <p:ext uri="{BB962C8B-B14F-4D97-AF65-F5344CB8AC3E}">
        <p14:creationId xmlns:p14="http://schemas.microsoft.com/office/powerpoint/2010/main" val="1812945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Bell Ringer</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3600"/>
              <a:t>Turn in your theme web/plot diagram for "Charles."</a:t>
            </a:r>
            <a:endParaRPr lang="en-US"/>
          </a:p>
          <a:p>
            <a:pPr marL="0" indent="0">
              <a:buNone/>
            </a:pPr>
            <a:endParaRPr lang="en-US" sz="3600"/>
          </a:p>
          <a:p>
            <a:pPr marL="0" indent="0">
              <a:buNone/>
            </a:pPr>
            <a:r>
              <a:rPr lang="en-US" sz="3600"/>
              <a:t>After you turn it in, answer the following prompt in 3-5 sentences:</a:t>
            </a:r>
          </a:p>
          <a:p>
            <a:pPr marL="0" indent="0">
              <a:buNone/>
            </a:pPr>
            <a:r>
              <a:rPr lang="en-US" sz="3600"/>
              <a:t>Create your own falling action and resolution for "Charles." What could have happened after the story ended on a cliffhanger?</a:t>
            </a:r>
          </a:p>
        </p:txBody>
      </p:sp>
    </p:spTree>
    <p:extLst>
      <p:ext uri="{BB962C8B-B14F-4D97-AF65-F5344CB8AC3E}">
        <p14:creationId xmlns:p14="http://schemas.microsoft.com/office/powerpoint/2010/main" val="193484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 for the Day</a:t>
            </a:r>
          </a:p>
        </p:txBody>
      </p:sp>
      <p:sp>
        <p:nvSpPr>
          <p:cNvPr id="3" name="Content Placeholder 2"/>
          <p:cNvSpPr>
            <a:spLocks noGrp="1"/>
          </p:cNvSpPr>
          <p:nvPr>
            <p:ph idx="1"/>
          </p:nvPr>
        </p:nvSpPr>
        <p:spPr/>
        <p:txBody>
          <a:bodyPr vert="horz" lIns="91440" tIns="45720" rIns="91440" bIns="45720" rtlCol="0" anchor="t">
            <a:normAutofit/>
          </a:bodyPr>
          <a:lstStyle/>
          <a:p>
            <a:r>
              <a:rPr lang="en-US" sz="3600"/>
              <a:t>Vocabulary and "Charles" discussion</a:t>
            </a:r>
          </a:p>
          <a:p>
            <a:r>
              <a:rPr lang="en-US" sz="3600"/>
              <a:t>“Charles” Nonfiction</a:t>
            </a:r>
            <a:endParaRPr lang="en-US"/>
          </a:p>
          <a:p>
            <a:r>
              <a:rPr lang="en-US" sz="3600"/>
              <a:t>Nonfiction Summaries</a:t>
            </a:r>
          </a:p>
        </p:txBody>
      </p:sp>
    </p:spTree>
    <p:extLst>
      <p:ext uri="{BB962C8B-B14F-4D97-AF65-F5344CB8AC3E}">
        <p14:creationId xmlns:p14="http://schemas.microsoft.com/office/powerpoint/2010/main" val="4076586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DB73-DB59-48D1-AC2C-D4493010F8B5}"/>
              </a:ext>
            </a:extLst>
          </p:cNvPr>
          <p:cNvSpPr>
            <a:spLocks noGrp="1"/>
          </p:cNvSpPr>
          <p:nvPr>
            <p:ph type="title"/>
          </p:nvPr>
        </p:nvSpPr>
        <p:spPr/>
        <p:txBody>
          <a:bodyPr/>
          <a:lstStyle/>
          <a:p>
            <a:r>
              <a:rPr lang="en-US"/>
              <a:t>Nonfiction Summaries (Handout)</a:t>
            </a:r>
          </a:p>
        </p:txBody>
      </p:sp>
      <p:sp>
        <p:nvSpPr>
          <p:cNvPr id="3" name="Content Placeholder 2">
            <a:extLst>
              <a:ext uri="{FF2B5EF4-FFF2-40B4-BE49-F238E27FC236}">
                <a16:creationId xmlns:a16="http://schemas.microsoft.com/office/drawing/2014/main" id="{4AF42A0C-DE34-49CE-B774-59ACCEA3EF5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44049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EE7C-6058-4702-A9DB-24BBD1FD2612}"/>
              </a:ext>
            </a:extLst>
          </p:cNvPr>
          <p:cNvSpPr>
            <a:spLocks noGrp="1"/>
          </p:cNvSpPr>
          <p:nvPr>
            <p:ph type="title"/>
          </p:nvPr>
        </p:nvSpPr>
        <p:spPr>
          <a:xfrm>
            <a:off x="304800" y="123825"/>
            <a:ext cx="10515600" cy="1325563"/>
          </a:xfrm>
        </p:spPr>
        <p:txBody>
          <a:bodyPr/>
          <a:lstStyle/>
          <a:p>
            <a:r>
              <a:rPr lang="en-US"/>
              <a:t>Example Summary</a:t>
            </a:r>
          </a:p>
        </p:txBody>
      </p:sp>
      <p:sp>
        <p:nvSpPr>
          <p:cNvPr id="3" name="Content Placeholder 2">
            <a:extLst>
              <a:ext uri="{FF2B5EF4-FFF2-40B4-BE49-F238E27FC236}">
                <a16:creationId xmlns:a16="http://schemas.microsoft.com/office/drawing/2014/main" id="{D515555F-D5CF-490F-B871-708A58D4145E}"/>
              </a:ext>
            </a:extLst>
          </p:cNvPr>
          <p:cNvSpPr>
            <a:spLocks noGrp="1"/>
          </p:cNvSpPr>
          <p:nvPr>
            <p:ph idx="1"/>
          </p:nvPr>
        </p:nvSpPr>
        <p:spPr>
          <a:xfrm>
            <a:off x="628650" y="1352550"/>
            <a:ext cx="11158538" cy="5308277"/>
          </a:xfrm>
        </p:spPr>
        <p:txBody>
          <a:bodyPr vert="horz" lIns="91440" tIns="45720" rIns="91440" bIns="45720" rtlCol="0" anchor="t">
            <a:normAutofit fontScale="92500" lnSpcReduction="20000"/>
          </a:bodyPr>
          <a:lstStyle/>
          <a:p>
            <a:pPr marL="0" indent="0">
              <a:buNone/>
            </a:pPr>
            <a:r>
              <a:rPr lang="en-US"/>
              <a:t>     </a:t>
            </a:r>
            <a:r>
              <a:rPr lang="en-US" sz="3200"/>
              <a:t>   </a:t>
            </a:r>
            <a:r>
              <a:rPr lang="en-US" sz="4000"/>
              <a:t>  In the article "Justin Timberlake to Play Super Bowl," the author Jimmy John discusses Timberlake's pure talent. John starts the article by detailing the history of Timberlake's career. He states, "Timberlake started in the Mickey Mouse Club, but finally became a household name after creating the boy band NSYNC" (24). Next the article details a list of previous Super Bowl performers, including Timberlake himself who performed with Janet Jackson in 2004. Finally, the article talks about how Justin Timberlake will play the Super Bowl in Minneapolis next year. He is expected to bring a surprise guest on stage with him, and will most likely bring out his characteristic dance moves.</a:t>
            </a:r>
          </a:p>
        </p:txBody>
      </p:sp>
    </p:spTree>
    <p:extLst>
      <p:ext uri="{BB962C8B-B14F-4D97-AF65-F5344CB8AC3E}">
        <p14:creationId xmlns:p14="http://schemas.microsoft.com/office/powerpoint/2010/main" val="2755713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DB3F-2D30-4D05-8E28-DCA2C5547004}"/>
              </a:ext>
            </a:extLst>
          </p:cNvPr>
          <p:cNvSpPr>
            <a:spLocks noGrp="1"/>
          </p:cNvSpPr>
          <p:nvPr>
            <p:ph type="title"/>
          </p:nvPr>
        </p:nvSpPr>
        <p:spPr/>
        <p:txBody>
          <a:bodyPr/>
          <a:lstStyle/>
          <a:p>
            <a:r>
              <a:rPr lang="en-US"/>
              <a:t>Annotation and Summary Practice</a:t>
            </a:r>
          </a:p>
        </p:txBody>
      </p:sp>
      <p:sp>
        <p:nvSpPr>
          <p:cNvPr id="3" name="Content Placeholder 2">
            <a:extLst>
              <a:ext uri="{FF2B5EF4-FFF2-40B4-BE49-F238E27FC236}">
                <a16:creationId xmlns:a16="http://schemas.microsoft.com/office/drawing/2014/main" id="{978950E1-510A-4635-A4E5-B4FBBAA5355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7665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Bell Ringer</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3600"/>
              <a:t>Write a level 1, 2, and 3 question about ONE of the following topics:</a:t>
            </a:r>
          </a:p>
          <a:p>
            <a:pPr marL="1200150" lvl="1" indent="-742950">
              <a:buAutoNum type="arabicPeriod"/>
            </a:pPr>
            <a:r>
              <a:rPr lang="en-US" sz="3600"/>
              <a:t>Beyoncé</a:t>
            </a:r>
          </a:p>
          <a:p>
            <a:pPr marL="1200150" lvl="1" indent="-742950">
              <a:buAutoNum type="arabicPeriod"/>
            </a:pPr>
            <a:r>
              <a:rPr lang="en-US" sz="3600"/>
              <a:t>The Super Bowl</a:t>
            </a:r>
          </a:p>
          <a:p>
            <a:pPr marL="1200150" lvl="1" indent="-742950">
              <a:buAutoNum type="arabicPeriod"/>
            </a:pPr>
            <a:r>
              <a:rPr lang="en-US" sz="3600"/>
              <a:t>Your independent reading book</a:t>
            </a:r>
          </a:p>
          <a:p>
            <a:pPr marL="1200150" lvl="1" indent="-742950">
              <a:buAutoNum type="arabicPeriod"/>
            </a:pPr>
            <a:r>
              <a:rPr lang="en-US" sz="3600"/>
              <a:t>"The Circuit" (Panchito, migrant farmworkers, school)</a:t>
            </a:r>
          </a:p>
          <a:p>
            <a:pPr marL="742950" indent="-742950">
              <a:buAutoNum type="arabicPeriod"/>
            </a:pPr>
            <a:endParaRPr lang="en-US" sz="3600"/>
          </a:p>
        </p:txBody>
      </p:sp>
    </p:spTree>
    <p:extLst>
      <p:ext uri="{BB962C8B-B14F-4D97-AF65-F5344CB8AC3E}">
        <p14:creationId xmlns:p14="http://schemas.microsoft.com/office/powerpoint/2010/main" val="3679923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675" y="-133350"/>
            <a:ext cx="10515600" cy="1325563"/>
          </a:xfrm>
        </p:spPr>
        <p:txBody>
          <a:bodyPr/>
          <a:lstStyle/>
          <a:p>
            <a:pPr algn="r"/>
            <a:r>
              <a:rPr lang="en-US"/>
              <a:t>“Charles” Discussion Questions</a:t>
            </a:r>
          </a:p>
        </p:txBody>
      </p:sp>
      <p:sp>
        <p:nvSpPr>
          <p:cNvPr id="3" name="Content Placeholder 2"/>
          <p:cNvSpPr>
            <a:spLocks noGrp="1"/>
          </p:cNvSpPr>
          <p:nvPr>
            <p:ph idx="1"/>
          </p:nvPr>
        </p:nvSpPr>
        <p:spPr>
          <a:xfrm>
            <a:off x="314325" y="619125"/>
            <a:ext cx="11731130" cy="4351338"/>
          </a:xfrm>
        </p:spPr>
        <p:txBody>
          <a:bodyPr vert="horz" lIns="91440" tIns="45720" rIns="91440" bIns="45720" rtlCol="0" anchor="t">
            <a:noAutofit/>
          </a:bodyPr>
          <a:lstStyle/>
          <a:p>
            <a:pPr marL="514350" indent="-514350">
              <a:buFont typeface="+mj-lt"/>
              <a:buAutoNum type="arabicPeriod"/>
            </a:pPr>
            <a:r>
              <a:rPr lang="en-US" sz="3200"/>
              <a:t>Vocabulary handout</a:t>
            </a:r>
          </a:p>
          <a:p>
            <a:pPr marL="514350" indent="-514350">
              <a:buAutoNum type="arabicPeriod"/>
            </a:pPr>
            <a:r>
              <a:rPr lang="en-US" sz="3200"/>
              <a:t>Re-read the first three paragraphs. How does Laurie change after his first day of kindergarten?</a:t>
            </a:r>
            <a:endParaRPr lang="en-US"/>
          </a:p>
          <a:p>
            <a:pPr marL="514350" indent="-514350">
              <a:buFont typeface="+mj-lt"/>
              <a:buAutoNum type="arabicPeriod"/>
            </a:pPr>
            <a:r>
              <a:rPr lang="en-US" sz="3200"/>
              <a:t>Go back and read through the story. List 5 signs that Laurie is actually Charles.</a:t>
            </a:r>
          </a:p>
          <a:p>
            <a:pPr marL="514350" indent="-514350">
              <a:buFont typeface="+mj-lt"/>
              <a:buAutoNum type="arabicPeriod"/>
            </a:pPr>
            <a:r>
              <a:rPr lang="en-US" sz="3200"/>
              <a:t>How would the story be different if Laurie were the narrator instead of the mom?</a:t>
            </a:r>
          </a:p>
          <a:p>
            <a:pPr marL="514350" indent="-514350">
              <a:buFont typeface="+mj-lt"/>
              <a:buAutoNum type="arabicPeriod"/>
            </a:pPr>
            <a:r>
              <a:rPr lang="en-US" sz="3200"/>
              <a:t>When do you think the story takes place? List 3 examples to support your answer.</a:t>
            </a:r>
          </a:p>
          <a:p>
            <a:pPr marL="514350" indent="-514350">
              <a:buFont typeface="+mj-lt"/>
              <a:buAutoNum type="arabicPeriod"/>
            </a:pPr>
            <a:r>
              <a:rPr lang="en-US" sz="3200"/>
              <a:t>In your opinion, what caused the change in Laurie? (Keep in mind that his MOM is the narrator and is therefore the only one giving us information).</a:t>
            </a:r>
          </a:p>
        </p:txBody>
      </p:sp>
    </p:spTree>
    <p:extLst>
      <p:ext uri="{BB962C8B-B14F-4D97-AF65-F5344CB8AC3E}">
        <p14:creationId xmlns:p14="http://schemas.microsoft.com/office/powerpoint/2010/main" val="3836550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95865" y="2064898"/>
            <a:ext cx="9144000" cy="2387600"/>
          </a:xfrm>
        </p:spPr>
        <p:txBody>
          <a:bodyPr>
            <a:normAutofit/>
          </a:bodyPr>
          <a:lstStyle/>
          <a:p>
            <a:r>
              <a:rPr lang="en-US" sz="11500">
                <a:solidFill>
                  <a:schemeClr val="bg1"/>
                </a:solidFill>
              </a:rPr>
              <a:t>Day 19</a:t>
            </a:r>
          </a:p>
        </p:txBody>
      </p:sp>
      <p:sp>
        <p:nvSpPr>
          <p:cNvPr id="3" name="TextBox 2">
            <a:extLst>
              <a:ext uri="{FF2B5EF4-FFF2-40B4-BE49-F238E27FC236}">
                <a16:creationId xmlns:a16="http://schemas.microsoft.com/office/drawing/2014/main" id="{82A013C6-59CD-4047-BD9B-DE9A3560421D}"/>
              </a:ext>
            </a:extLst>
          </p:cNvPr>
          <p:cNvSpPr txBox="1"/>
          <p:nvPr/>
        </p:nvSpPr>
        <p:spPr>
          <a:xfrm>
            <a:off x="4031988" y="5238750"/>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hlinkClick r:id="rId2"/>
              </a:rPr>
              <a:t>https://www.youtube.com/watch?v=-EZ517Ls_FE</a:t>
            </a:r>
            <a:r>
              <a:rPr lang="en-US"/>
              <a:t> </a:t>
            </a:r>
          </a:p>
        </p:txBody>
      </p:sp>
    </p:spTree>
    <p:extLst>
      <p:ext uri="{BB962C8B-B14F-4D97-AF65-F5344CB8AC3E}">
        <p14:creationId xmlns:p14="http://schemas.microsoft.com/office/powerpoint/2010/main" val="1705677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Bell Ringer</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3600"/>
              <a:t>Do you think that ghosts are real? Why or why not? Do you have a good ghost story? If so, be prepared to share!</a:t>
            </a:r>
          </a:p>
          <a:p>
            <a:pPr marL="0" indent="0">
              <a:buNone/>
            </a:pPr>
            <a:endParaRPr lang="en-US" sz="3600"/>
          </a:p>
          <a:p>
            <a:pPr marL="0" indent="0">
              <a:buNone/>
            </a:pPr>
            <a:endParaRPr lang="en-US" sz="3600"/>
          </a:p>
          <a:p>
            <a:pPr marL="0" indent="0" algn="ctr">
              <a:buNone/>
            </a:pPr>
            <a:r>
              <a:rPr lang="en-US" sz="4400" b="1">
                <a:solidFill>
                  <a:srgbClr val="FF0000"/>
                </a:solidFill>
              </a:rPr>
              <a:t>Turn in your blue article (with annotations!)</a:t>
            </a:r>
          </a:p>
        </p:txBody>
      </p:sp>
    </p:spTree>
    <p:extLst>
      <p:ext uri="{BB962C8B-B14F-4D97-AF65-F5344CB8AC3E}">
        <p14:creationId xmlns:p14="http://schemas.microsoft.com/office/powerpoint/2010/main" val="3996620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 for the Day</a:t>
            </a:r>
          </a:p>
        </p:txBody>
      </p:sp>
      <p:sp>
        <p:nvSpPr>
          <p:cNvPr id="3" name="Content Placeholder 2"/>
          <p:cNvSpPr>
            <a:spLocks noGrp="1"/>
          </p:cNvSpPr>
          <p:nvPr>
            <p:ph idx="1"/>
          </p:nvPr>
        </p:nvSpPr>
        <p:spPr/>
        <p:txBody>
          <a:bodyPr>
            <a:normAutofit/>
          </a:bodyPr>
          <a:lstStyle/>
          <a:p>
            <a:r>
              <a:rPr lang="en-US" sz="3600"/>
              <a:t>“The Tell-Tale Heart”</a:t>
            </a:r>
          </a:p>
          <a:p>
            <a:r>
              <a:rPr lang="en-US" sz="3600"/>
              <a:t>Theme and Plot Review</a:t>
            </a:r>
          </a:p>
        </p:txBody>
      </p:sp>
    </p:spTree>
    <p:extLst>
      <p:ext uri="{BB962C8B-B14F-4D97-AF65-F5344CB8AC3E}">
        <p14:creationId xmlns:p14="http://schemas.microsoft.com/office/powerpoint/2010/main" val="3213935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ED76-C1E1-4FDC-92D6-419889BF3F8E}"/>
              </a:ext>
            </a:extLst>
          </p:cNvPr>
          <p:cNvSpPr>
            <a:spLocks noGrp="1"/>
          </p:cNvSpPr>
          <p:nvPr>
            <p:ph type="title"/>
          </p:nvPr>
        </p:nvSpPr>
        <p:spPr/>
        <p:txBody>
          <a:bodyPr/>
          <a:lstStyle/>
          <a:p>
            <a:r>
              <a:rPr lang="en-US"/>
              <a:t>Edgar Allan Poe, a pretty weird dude</a:t>
            </a:r>
          </a:p>
        </p:txBody>
      </p:sp>
      <p:pic>
        <p:nvPicPr>
          <p:cNvPr id="4" name="Picture 4">
            <a:extLst>
              <a:ext uri="{FF2B5EF4-FFF2-40B4-BE49-F238E27FC236}">
                <a16:creationId xmlns:a16="http://schemas.microsoft.com/office/drawing/2014/main" id="{DE21D152-B802-4979-99A6-B2AEEFA23322}"/>
              </a:ext>
            </a:extLst>
          </p:cNvPr>
          <p:cNvPicPr>
            <a:picLocks noGrp="1" noChangeAspect="1"/>
          </p:cNvPicPr>
          <p:nvPr>
            <p:ph idx="1"/>
          </p:nvPr>
        </p:nvPicPr>
        <p:blipFill>
          <a:blip r:embed="rId2"/>
          <a:stretch>
            <a:fillRect/>
          </a:stretch>
        </p:blipFill>
        <p:spPr>
          <a:xfrm>
            <a:off x="8743950" y="2466975"/>
            <a:ext cx="3481070" cy="4351338"/>
          </a:xfrm>
          <a:prstGeom prst="rect">
            <a:avLst/>
          </a:prstGeom>
        </p:spPr>
      </p:pic>
      <p:sp>
        <p:nvSpPr>
          <p:cNvPr id="8" name="TextBox 7">
            <a:extLst>
              <a:ext uri="{FF2B5EF4-FFF2-40B4-BE49-F238E27FC236}">
                <a16:creationId xmlns:a16="http://schemas.microsoft.com/office/drawing/2014/main" id="{9295F96A-4B13-4789-B76C-2A34B6E66FA2}"/>
              </a:ext>
            </a:extLst>
          </p:cNvPr>
          <p:cNvSpPr txBox="1"/>
          <p:nvPr/>
        </p:nvSpPr>
        <p:spPr>
          <a:xfrm>
            <a:off x="4720087" y="5391150"/>
            <a:ext cx="274320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hlinkClick r:id="rId3"/>
              </a:rPr>
              <a:t>http://www.history.com/this-day-in-history/edgar-allan-poe-is-born</a:t>
            </a:r>
            <a:r>
              <a:rPr lang="en-US"/>
              <a:t> </a:t>
            </a:r>
          </a:p>
        </p:txBody>
      </p:sp>
      <p:pic>
        <p:nvPicPr>
          <p:cNvPr id="9" name="Picture 9">
            <a:extLst>
              <a:ext uri="{FF2B5EF4-FFF2-40B4-BE49-F238E27FC236}">
                <a16:creationId xmlns:a16="http://schemas.microsoft.com/office/drawing/2014/main" id="{F6768990-EF7F-45C4-8F25-2AE18786378D}"/>
              </a:ext>
            </a:extLst>
          </p:cNvPr>
          <p:cNvPicPr>
            <a:picLocks noChangeAspect="1"/>
          </p:cNvPicPr>
          <p:nvPr/>
        </p:nvPicPr>
        <p:blipFill>
          <a:blip r:embed="rId4"/>
          <a:stretch>
            <a:fillRect/>
          </a:stretch>
        </p:blipFill>
        <p:spPr>
          <a:xfrm>
            <a:off x="0" y="2768384"/>
            <a:ext cx="4027251" cy="4126129"/>
          </a:xfrm>
          <a:prstGeom prst="rect">
            <a:avLst/>
          </a:prstGeom>
        </p:spPr>
      </p:pic>
      <p:pic>
        <p:nvPicPr>
          <p:cNvPr id="11" name="Picture 11">
            <a:extLst>
              <a:ext uri="{FF2B5EF4-FFF2-40B4-BE49-F238E27FC236}">
                <a16:creationId xmlns:a16="http://schemas.microsoft.com/office/drawing/2014/main" id="{96A3BE1E-6887-4AB3-A945-9A7F5E850133}"/>
              </a:ext>
            </a:extLst>
          </p:cNvPr>
          <p:cNvPicPr>
            <a:picLocks noChangeAspect="1"/>
          </p:cNvPicPr>
          <p:nvPr/>
        </p:nvPicPr>
        <p:blipFill>
          <a:blip r:embed="rId5"/>
          <a:stretch>
            <a:fillRect/>
          </a:stretch>
        </p:blipFill>
        <p:spPr>
          <a:xfrm>
            <a:off x="4762500" y="1447800"/>
            <a:ext cx="2980379" cy="3720874"/>
          </a:xfrm>
          <a:prstGeom prst="rect">
            <a:avLst/>
          </a:prstGeom>
        </p:spPr>
      </p:pic>
    </p:spTree>
    <p:extLst>
      <p:ext uri="{BB962C8B-B14F-4D97-AF65-F5344CB8AC3E}">
        <p14:creationId xmlns:p14="http://schemas.microsoft.com/office/powerpoint/2010/main" val="1613454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B95B-6892-47DD-8110-5F14B4B5B6D4}"/>
              </a:ext>
            </a:extLst>
          </p:cNvPr>
          <p:cNvSpPr>
            <a:spLocks noGrp="1"/>
          </p:cNvSpPr>
          <p:nvPr>
            <p:ph type="title"/>
          </p:nvPr>
        </p:nvSpPr>
        <p:spPr/>
        <p:txBody>
          <a:bodyPr/>
          <a:lstStyle/>
          <a:p>
            <a:r>
              <a:rPr lang="en-US"/>
              <a:t>More Weird Facts about Poe</a:t>
            </a:r>
          </a:p>
        </p:txBody>
      </p:sp>
      <p:sp>
        <p:nvSpPr>
          <p:cNvPr id="3" name="Content Placeholder 2">
            <a:extLst>
              <a:ext uri="{FF2B5EF4-FFF2-40B4-BE49-F238E27FC236}">
                <a16:creationId xmlns:a16="http://schemas.microsoft.com/office/drawing/2014/main" id="{9D820F04-0980-4D95-9E4E-3818A58E2E37}"/>
              </a:ext>
            </a:extLst>
          </p:cNvPr>
          <p:cNvSpPr>
            <a:spLocks noGrp="1"/>
          </p:cNvSpPr>
          <p:nvPr>
            <p:ph idx="1"/>
          </p:nvPr>
        </p:nvSpPr>
        <p:spPr/>
        <p:txBody>
          <a:bodyPr vert="horz" lIns="91440" tIns="45720" rIns="91440" bIns="45720" rtlCol="0" anchor="t">
            <a:noAutofit/>
          </a:bodyPr>
          <a:lstStyle/>
          <a:p>
            <a:r>
              <a:rPr lang="en-US" sz="3600"/>
              <a:t>He married his first cousin in a secret ceremony (She was 13, he was 26)</a:t>
            </a:r>
          </a:p>
          <a:p>
            <a:r>
              <a:rPr lang="en-US" sz="3600"/>
              <a:t>He spent his time writing, gambling, and drinking (which is not a good combination)</a:t>
            </a:r>
          </a:p>
          <a:p>
            <a:r>
              <a:rPr lang="en-US" sz="3600"/>
              <a:t>He disappeared for a week, and then was found at a bar in another man's clothes. He died a few days later after suffering from strong delusions.</a:t>
            </a:r>
          </a:p>
          <a:p>
            <a:r>
              <a:rPr lang="en-US" sz="3600"/>
              <a:t>Only 8 people went to his funeral :(</a:t>
            </a:r>
          </a:p>
        </p:txBody>
      </p:sp>
    </p:spTree>
    <p:extLst>
      <p:ext uri="{BB962C8B-B14F-4D97-AF65-F5344CB8AC3E}">
        <p14:creationId xmlns:p14="http://schemas.microsoft.com/office/powerpoint/2010/main" val="39867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36EE-4986-4802-899C-AC1635C1B42B}"/>
              </a:ext>
            </a:extLst>
          </p:cNvPr>
          <p:cNvSpPr>
            <a:spLocks noGrp="1"/>
          </p:cNvSpPr>
          <p:nvPr>
            <p:ph type="title"/>
          </p:nvPr>
        </p:nvSpPr>
        <p:spPr/>
        <p:txBody>
          <a:bodyPr/>
          <a:lstStyle/>
          <a:p>
            <a:r>
              <a:rPr lang="en-US"/>
              <a:t>"The Raven"</a:t>
            </a:r>
          </a:p>
        </p:txBody>
      </p:sp>
      <p:pic>
        <p:nvPicPr>
          <p:cNvPr id="4" name="Picture 4">
            <a:hlinkClick r:id="" action="ppaction://media"/>
            <a:extLst>
              <a:ext uri="{FF2B5EF4-FFF2-40B4-BE49-F238E27FC236}">
                <a16:creationId xmlns:a16="http://schemas.microsoft.com/office/drawing/2014/main" id="{A0117169-3C19-429A-B20F-4CD46EEB3685}"/>
              </a:ext>
            </a:extLst>
          </p:cNvPr>
          <p:cNvPicPr>
            <a:picLocks noGrp="1" noRot="1" noChangeAspect="1"/>
          </p:cNvPicPr>
          <p:nvPr>
            <p:ph idx="1"/>
            <a:videoFile r:link="rId1"/>
          </p:nvPr>
        </p:nvPicPr>
        <p:blipFill>
          <a:blip r:embed="rId3"/>
          <a:stretch>
            <a:fillRect/>
          </a:stretch>
        </p:blipFill>
        <p:spPr>
          <a:xfrm>
            <a:off x="2504661" y="1552575"/>
            <a:ext cx="7192930" cy="5044410"/>
          </a:xfrm>
          <a:prstGeom prst="rect">
            <a:avLst/>
          </a:prstGeom>
        </p:spPr>
      </p:pic>
    </p:spTree>
    <p:extLst>
      <p:ext uri="{BB962C8B-B14F-4D97-AF65-F5344CB8AC3E}">
        <p14:creationId xmlns:p14="http://schemas.microsoft.com/office/powerpoint/2010/main" val="697347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14FA-6F16-416D-BEAE-D63158221068}"/>
              </a:ext>
            </a:extLst>
          </p:cNvPr>
          <p:cNvSpPr>
            <a:spLocks noGrp="1"/>
          </p:cNvSpPr>
          <p:nvPr>
            <p:ph type="title"/>
          </p:nvPr>
        </p:nvSpPr>
        <p:spPr/>
        <p:txBody>
          <a:bodyPr/>
          <a:lstStyle/>
          <a:p>
            <a:r>
              <a:rPr lang="en-US"/>
              <a:t>Poe is kind of a big deal</a:t>
            </a:r>
          </a:p>
        </p:txBody>
      </p:sp>
      <p:pic>
        <p:nvPicPr>
          <p:cNvPr id="4" name="Picture 4">
            <a:extLst>
              <a:ext uri="{FF2B5EF4-FFF2-40B4-BE49-F238E27FC236}">
                <a16:creationId xmlns:a16="http://schemas.microsoft.com/office/drawing/2014/main" id="{8E98C1A9-87AF-4400-B87C-CF99E3D8A057}"/>
              </a:ext>
            </a:extLst>
          </p:cNvPr>
          <p:cNvPicPr>
            <a:picLocks noGrp="1" noChangeAspect="1"/>
          </p:cNvPicPr>
          <p:nvPr>
            <p:ph idx="1"/>
          </p:nvPr>
        </p:nvPicPr>
        <p:blipFill>
          <a:blip r:embed="rId2"/>
          <a:stretch>
            <a:fillRect/>
          </a:stretch>
        </p:blipFill>
        <p:spPr>
          <a:xfrm>
            <a:off x="1582457" y="1825625"/>
            <a:ext cx="9027086" cy="4351338"/>
          </a:xfrm>
          <a:prstGeom prst="rect">
            <a:avLst/>
          </a:prstGeom>
        </p:spPr>
      </p:pic>
    </p:spTree>
    <p:extLst>
      <p:ext uri="{BB962C8B-B14F-4D97-AF65-F5344CB8AC3E}">
        <p14:creationId xmlns:p14="http://schemas.microsoft.com/office/powerpoint/2010/main" val="2618800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C6A9-294F-4CD6-8E4A-3A6D757C6AC4}"/>
              </a:ext>
            </a:extLst>
          </p:cNvPr>
          <p:cNvSpPr>
            <a:spLocks noGrp="1"/>
          </p:cNvSpPr>
          <p:nvPr>
            <p:ph type="title"/>
          </p:nvPr>
        </p:nvSpPr>
        <p:spPr>
          <a:xfrm>
            <a:off x="266893" y="95250"/>
            <a:ext cx="10515600" cy="1325563"/>
          </a:xfrm>
        </p:spPr>
        <p:txBody>
          <a:bodyPr/>
          <a:lstStyle/>
          <a:p>
            <a:r>
              <a:rPr lang="en-US"/>
              <a:t>"The Tell-Tale Heart" Preview</a:t>
            </a:r>
          </a:p>
        </p:txBody>
      </p:sp>
      <p:pic>
        <p:nvPicPr>
          <p:cNvPr id="4" name="Picture 4">
            <a:extLst>
              <a:ext uri="{FF2B5EF4-FFF2-40B4-BE49-F238E27FC236}">
                <a16:creationId xmlns:a16="http://schemas.microsoft.com/office/drawing/2014/main" id="{5CE626A7-3F67-4015-833E-C85DBFFC05C8}"/>
              </a:ext>
            </a:extLst>
          </p:cNvPr>
          <p:cNvPicPr>
            <a:picLocks noGrp="1" noChangeAspect="1"/>
          </p:cNvPicPr>
          <p:nvPr>
            <p:ph idx="1"/>
          </p:nvPr>
        </p:nvPicPr>
        <p:blipFill>
          <a:blip r:embed="rId2"/>
          <a:stretch>
            <a:fillRect/>
          </a:stretch>
        </p:blipFill>
        <p:spPr>
          <a:xfrm>
            <a:off x="6843895" y="1647825"/>
            <a:ext cx="5314611" cy="4351338"/>
          </a:xfrm>
          <a:prstGeom prst="rect">
            <a:avLst/>
          </a:prstGeom>
        </p:spPr>
      </p:pic>
      <p:sp>
        <p:nvSpPr>
          <p:cNvPr id="6" name="TextBox 5">
            <a:extLst>
              <a:ext uri="{FF2B5EF4-FFF2-40B4-BE49-F238E27FC236}">
                <a16:creationId xmlns:a16="http://schemas.microsoft.com/office/drawing/2014/main" id="{F92607C9-2AA0-44A9-91B8-E04E8859F6B2}"/>
              </a:ext>
            </a:extLst>
          </p:cNvPr>
          <p:cNvSpPr txBox="1"/>
          <p:nvPr/>
        </p:nvSpPr>
        <p:spPr>
          <a:xfrm>
            <a:off x="200170" y="1181100"/>
            <a:ext cx="6529066" cy="55086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In your notebook, write THREE questions and TWO predictions you have about the story based on the following information:</a:t>
            </a:r>
          </a:p>
          <a:p>
            <a:pPr marL="914400" lvl="1" indent="-457200">
              <a:buFont typeface="Arial"/>
              <a:buChar char="•"/>
            </a:pPr>
            <a:r>
              <a:rPr lang="en-US" sz="3200"/>
              <a:t>Poe's biography</a:t>
            </a:r>
          </a:p>
          <a:p>
            <a:pPr marL="914400" lvl="1" indent="-457200">
              <a:buFont typeface="Arial"/>
              <a:buChar char="•"/>
            </a:pPr>
            <a:r>
              <a:rPr lang="en-US" sz="3200"/>
              <a:t>"The Raven"</a:t>
            </a:r>
          </a:p>
          <a:p>
            <a:pPr marL="914400" lvl="1" indent="-457200">
              <a:buFont typeface="Arial"/>
              <a:buChar char="•"/>
            </a:pPr>
            <a:r>
              <a:rPr lang="en-US" sz="3200"/>
              <a:t>The title of the short story </a:t>
            </a:r>
          </a:p>
          <a:p>
            <a:pPr lvl="1"/>
            <a:r>
              <a:rPr lang="en-US" sz="3200"/>
              <a:t>      ("The Tell-Tale Heart")</a:t>
            </a:r>
            <a:endParaRPr lang="en-US"/>
          </a:p>
          <a:p>
            <a:pPr marL="914400" lvl="1" indent="-457200">
              <a:buFont typeface="Arial"/>
              <a:buChar char="•"/>
            </a:pPr>
            <a:r>
              <a:rPr lang="en-US" sz="3200"/>
              <a:t>This image</a:t>
            </a:r>
          </a:p>
          <a:p>
            <a:pPr marL="914400" lvl="1" indent="-457200">
              <a:buFont typeface="Arial"/>
              <a:buChar char="•"/>
            </a:pPr>
            <a:r>
              <a:rPr lang="en-US" sz="3200"/>
              <a:t>The fact that it's Halloween, and I'm feeling festive.</a:t>
            </a:r>
          </a:p>
        </p:txBody>
      </p:sp>
    </p:spTree>
    <p:extLst>
      <p:ext uri="{BB962C8B-B14F-4D97-AF65-F5344CB8AC3E}">
        <p14:creationId xmlns:p14="http://schemas.microsoft.com/office/powerpoint/2010/main" val="411523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2EF62-216F-448C-8B63-638B93622704}"/>
              </a:ext>
            </a:extLst>
          </p:cNvPr>
          <p:cNvSpPr>
            <a:spLocks noGrp="1"/>
          </p:cNvSpPr>
          <p:nvPr>
            <p:ph type="title"/>
          </p:nvPr>
        </p:nvSpPr>
        <p:spPr/>
        <p:txBody>
          <a:bodyPr/>
          <a:lstStyle/>
          <a:p>
            <a:r>
              <a:rPr lang="en-US"/>
              <a:t>"The Tell-Tale Heart"</a:t>
            </a:r>
          </a:p>
        </p:txBody>
      </p:sp>
      <p:pic>
        <p:nvPicPr>
          <p:cNvPr id="4" name="Picture 4">
            <a:hlinkClick r:id="" action="ppaction://media"/>
            <a:extLst>
              <a:ext uri="{FF2B5EF4-FFF2-40B4-BE49-F238E27FC236}">
                <a16:creationId xmlns:a16="http://schemas.microsoft.com/office/drawing/2014/main" id="{B3F2E125-45D0-4FA2-ABA2-61E424654339}"/>
              </a:ext>
            </a:extLst>
          </p:cNvPr>
          <p:cNvPicPr>
            <a:picLocks noGrp="1" noRot="1" noChangeAspect="1"/>
          </p:cNvPicPr>
          <p:nvPr>
            <p:ph idx="1"/>
            <a:videoFile r:link="rId1"/>
          </p:nvPr>
        </p:nvPicPr>
        <p:blipFill>
          <a:blip r:embed="rId3"/>
          <a:stretch>
            <a:fillRect/>
          </a:stretch>
        </p:blipFill>
        <p:spPr>
          <a:xfrm>
            <a:off x="2505557" y="1924050"/>
            <a:ext cx="7188346" cy="4577776"/>
          </a:xfrm>
          <a:prstGeom prst="rect">
            <a:avLst/>
          </a:prstGeom>
        </p:spPr>
      </p:pic>
    </p:spTree>
    <p:extLst>
      <p:ext uri="{BB962C8B-B14F-4D97-AF65-F5344CB8AC3E}">
        <p14:creationId xmlns:p14="http://schemas.microsoft.com/office/powerpoint/2010/main" val="43650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 for the Day</a:t>
            </a:r>
          </a:p>
        </p:txBody>
      </p:sp>
      <p:sp>
        <p:nvSpPr>
          <p:cNvPr id="3" name="Content Placeholder 2"/>
          <p:cNvSpPr>
            <a:spLocks noGrp="1"/>
          </p:cNvSpPr>
          <p:nvPr>
            <p:ph idx="1"/>
          </p:nvPr>
        </p:nvSpPr>
        <p:spPr/>
        <p:txBody>
          <a:bodyPr vert="horz" lIns="91440" tIns="45720" rIns="91440" bIns="45720" rtlCol="0" anchor="t">
            <a:normAutofit/>
          </a:bodyPr>
          <a:lstStyle/>
          <a:p>
            <a:r>
              <a:rPr lang="en-US" sz="3600"/>
              <a:t>Wrap up "The Circuit" (plot diagram)</a:t>
            </a:r>
          </a:p>
          <a:p>
            <a:r>
              <a:rPr lang="en-US" sz="3600"/>
              <a:t>Theme Review</a:t>
            </a:r>
            <a:endParaRPr lang="en-US"/>
          </a:p>
        </p:txBody>
      </p:sp>
    </p:spTree>
    <p:extLst>
      <p:ext uri="{BB962C8B-B14F-4D97-AF65-F5344CB8AC3E}">
        <p14:creationId xmlns:p14="http://schemas.microsoft.com/office/powerpoint/2010/main" val="1952914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8853647-2555-471B-8CA6-D3EB316F894F}"/>
              </a:ext>
            </a:extLst>
          </p:cNvPr>
          <p:cNvPicPr>
            <a:picLocks noGrp="1" noChangeAspect="1"/>
          </p:cNvPicPr>
          <p:nvPr>
            <p:ph idx="1"/>
          </p:nvPr>
        </p:nvPicPr>
        <p:blipFill>
          <a:blip r:embed="rId2"/>
          <a:stretch>
            <a:fillRect/>
          </a:stretch>
        </p:blipFill>
        <p:spPr>
          <a:xfrm>
            <a:off x="2238375" y="385304"/>
            <a:ext cx="7885078" cy="6101220"/>
          </a:xfrm>
          <a:prstGeom prst="rect">
            <a:avLst/>
          </a:prstGeom>
        </p:spPr>
      </p:pic>
    </p:spTree>
    <p:extLst>
      <p:ext uri="{BB962C8B-B14F-4D97-AF65-F5344CB8AC3E}">
        <p14:creationId xmlns:p14="http://schemas.microsoft.com/office/powerpoint/2010/main" val="1186052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88AD4E6-9078-4FD8-90A8-AFB5086596E2}"/>
              </a:ext>
            </a:extLst>
          </p:cNvPr>
          <p:cNvPicPr>
            <a:picLocks noGrp="1" noChangeAspect="1"/>
          </p:cNvPicPr>
          <p:nvPr>
            <p:ph idx="1"/>
          </p:nvPr>
        </p:nvPicPr>
        <p:blipFill>
          <a:blip r:embed="rId2"/>
          <a:stretch>
            <a:fillRect/>
          </a:stretch>
        </p:blipFill>
        <p:spPr>
          <a:xfrm>
            <a:off x="1000791" y="900214"/>
            <a:ext cx="10172033" cy="5338661"/>
          </a:xfrm>
          <a:prstGeom prst="rect">
            <a:avLst/>
          </a:prstGeom>
        </p:spPr>
      </p:pic>
    </p:spTree>
    <p:extLst>
      <p:ext uri="{BB962C8B-B14F-4D97-AF65-F5344CB8AC3E}">
        <p14:creationId xmlns:p14="http://schemas.microsoft.com/office/powerpoint/2010/main" val="3929821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7D963-F329-4D67-9582-E613E0A1A23B}"/>
              </a:ext>
            </a:extLst>
          </p:cNvPr>
          <p:cNvSpPr>
            <a:spLocks noGrp="1"/>
          </p:cNvSpPr>
          <p:nvPr>
            <p:ph type="title"/>
          </p:nvPr>
        </p:nvSpPr>
        <p:spPr/>
        <p:txBody>
          <a:bodyPr/>
          <a:lstStyle/>
          <a:p>
            <a:r>
              <a:rPr lang="en-US"/>
              <a:t>With your table...</a:t>
            </a:r>
          </a:p>
        </p:txBody>
      </p:sp>
      <p:sp>
        <p:nvSpPr>
          <p:cNvPr id="3" name="Content Placeholder 2">
            <a:extLst>
              <a:ext uri="{FF2B5EF4-FFF2-40B4-BE49-F238E27FC236}">
                <a16:creationId xmlns:a16="http://schemas.microsoft.com/office/drawing/2014/main" id="{5B2A399C-4395-4FE0-B292-BAD513D94192}"/>
              </a:ext>
            </a:extLst>
          </p:cNvPr>
          <p:cNvSpPr>
            <a:spLocks noGrp="1"/>
          </p:cNvSpPr>
          <p:nvPr>
            <p:ph idx="1"/>
          </p:nvPr>
        </p:nvSpPr>
        <p:spPr/>
        <p:txBody>
          <a:bodyPr vert="horz" lIns="91440" tIns="45720" rIns="91440" bIns="45720" rtlCol="0" anchor="t">
            <a:normAutofit/>
          </a:bodyPr>
          <a:lstStyle/>
          <a:p>
            <a:r>
              <a:rPr lang="en-US" sz="3600"/>
              <a:t>Fill out a plot diagram for "The Tell-Tale Heart"</a:t>
            </a:r>
          </a:p>
          <a:p>
            <a:r>
              <a:rPr lang="en-US" sz="3600"/>
              <a:t>Identify the theme of "The Tell-Tale Heart"</a:t>
            </a:r>
          </a:p>
        </p:txBody>
      </p:sp>
    </p:spTree>
    <p:extLst>
      <p:ext uri="{BB962C8B-B14F-4D97-AF65-F5344CB8AC3E}">
        <p14:creationId xmlns:p14="http://schemas.microsoft.com/office/powerpoint/2010/main" val="140650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1797" y="1994560"/>
            <a:ext cx="9144000" cy="2387600"/>
          </a:xfrm>
        </p:spPr>
        <p:txBody>
          <a:bodyPr>
            <a:normAutofit/>
          </a:bodyPr>
          <a:lstStyle/>
          <a:p>
            <a:r>
              <a:rPr lang="en-US" sz="11500">
                <a:solidFill>
                  <a:schemeClr val="bg1"/>
                </a:solidFill>
              </a:rPr>
              <a:t>Day 20</a:t>
            </a:r>
          </a:p>
        </p:txBody>
      </p:sp>
    </p:spTree>
    <p:extLst>
      <p:ext uri="{BB962C8B-B14F-4D97-AF65-F5344CB8AC3E}">
        <p14:creationId xmlns:p14="http://schemas.microsoft.com/office/powerpoint/2010/main" val="3160292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Bell Ringer</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3600"/>
              <a:t>Get out your notes on theme and plot. Use the first few minutes of class to study.</a:t>
            </a:r>
          </a:p>
          <a:p>
            <a:pPr marL="0" indent="0">
              <a:buNone/>
            </a:pPr>
            <a:endParaRPr lang="en-US" sz="3600"/>
          </a:p>
          <a:p>
            <a:pPr marL="0" indent="0">
              <a:buNone/>
            </a:pPr>
            <a:r>
              <a:rPr lang="en-US" sz="3600"/>
              <a:t>We will NOT be reading at the start of class. You will get reading time after your quiz.</a:t>
            </a:r>
            <a:endParaRPr lang="en-US"/>
          </a:p>
        </p:txBody>
      </p:sp>
    </p:spTree>
    <p:extLst>
      <p:ext uri="{BB962C8B-B14F-4D97-AF65-F5344CB8AC3E}">
        <p14:creationId xmlns:p14="http://schemas.microsoft.com/office/powerpoint/2010/main" val="2387307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 for the Day</a:t>
            </a:r>
          </a:p>
        </p:txBody>
      </p:sp>
      <p:sp>
        <p:nvSpPr>
          <p:cNvPr id="3" name="Content Placeholder 2"/>
          <p:cNvSpPr>
            <a:spLocks noGrp="1"/>
          </p:cNvSpPr>
          <p:nvPr>
            <p:ph idx="1"/>
          </p:nvPr>
        </p:nvSpPr>
        <p:spPr/>
        <p:txBody>
          <a:bodyPr vert="horz" lIns="91440" tIns="45720" rIns="91440" bIns="45720" rtlCol="0" anchor="t">
            <a:normAutofit/>
          </a:bodyPr>
          <a:lstStyle/>
          <a:p>
            <a:r>
              <a:rPr lang="en-US" sz="3600"/>
              <a:t>Fiction Quiz</a:t>
            </a:r>
          </a:p>
        </p:txBody>
      </p:sp>
    </p:spTree>
    <p:extLst>
      <p:ext uri="{BB962C8B-B14F-4D97-AF65-F5344CB8AC3E}">
        <p14:creationId xmlns:p14="http://schemas.microsoft.com/office/powerpoint/2010/main" val="4190660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D79B2-6E9C-45B8-B047-46724DCBCF13}"/>
              </a:ext>
            </a:extLst>
          </p:cNvPr>
          <p:cNvSpPr>
            <a:spLocks noGrp="1"/>
          </p:cNvSpPr>
          <p:nvPr>
            <p:ph type="title"/>
          </p:nvPr>
        </p:nvSpPr>
        <p:spPr/>
        <p:txBody>
          <a:bodyPr/>
          <a:lstStyle/>
          <a:p>
            <a:r>
              <a:rPr lang="en-US"/>
              <a:t>Review before your quiz...</a:t>
            </a:r>
          </a:p>
        </p:txBody>
      </p:sp>
      <p:sp>
        <p:nvSpPr>
          <p:cNvPr id="3" name="Content Placeholder 2">
            <a:extLst>
              <a:ext uri="{FF2B5EF4-FFF2-40B4-BE49-F238E27FC236}">
                <a16:creationId xmlns:a16="http://schemas.microsoft.com/office/drawing/2014/main" id="{D40A6235-1A89-40A4-A5DE-8FFF4173E559}"/>
              </a:ext>
            </a:extLst>
          </p:cNvPr>
          <p:cNvSpPr>
            <a:spLocks noGrp="1"/>
          </p:cNvSpPr>
          <p:nvPr>
            <p:ph idx="1"/>
          </p:nvPr>
        </p:nvSpPr>
        <p:spPr/>
        <p:txBody>
          <a:bodyPr vert="horz" lIns="91440" tIns="45720" rIns="91440" bIns="45720" rtlCol="0" anchor="t">
            <a:normAutofit/>
          </a:bodyPr>
          <a:lstStyle/>
          <a:p>
            <a:pPr>
              <a:buNone/>
            </a:pPr>
            <a:r>
              <a:rPr lang="en-US">
                <a:hlinkClick r:id="rId2"/>
              </a:rPr>
              <a:t>https://play.kahoot.it/#/k/264e25c8-8f17-4d68-8316-b7f090cc9440</a:t>
            </a:r>
            <a:r>
              <a:rPr lang="en-US"/>
              <a:t> </a:t>
            </a:r>
          </a:p>
        </p:txBody>
      </p:sp>
    </p:spTree>
    <p:extLst>
      <p:ext uri="{BB962C8B-B14F-4D97-AF65-F5344CB8AC3E}">
        <p14:creationId xmlns:p14="http://schemas.microsoft.com/office/powerpoint/2010/main" val="2020883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0276-2D38-4FA4-BA2B-05A2924F325E}"/>
              </a:ext>
            </a:extLst>
          </p:cNvPr>
          <p:cNvSpPr>
            <a:spLocks noGrp="1"/>
          </p:cNvSpPr>
          <p:nvPr>
            <p:ph type="title"/>
          </p:nvPr>
        </p:nvSpPr>
        <p:spPr/>
        <p:txBody>
          <a:bodyPr/>
          <a:lstStyle/>
          <a:p>
            <a:r>
              <a:rPr lang="en-US"/>
              <a:t>"The Lottery"</a:t>
            </a:r>
          </a:p>
        </p:txBody>
      </p:sp>
      <p:sp>
        <p:nvSpPr>
          <p:cNvPr id="5" name="Content Placeholder 4">
            <a:extLst>
              <a:ext uri="{FF2B5EF4-FFF2-40B4-BE49-F238E27FC236}">
                <a16:creationId xmlns:a16="http://schemas.microsoft.com/office/drawing/2014/main" id="{1A37133F-3496-4206-AFB6-0796510C8707}"/>
              </a:ext>
            </a:extLst>
          </p:cNvPr>
          <p:cNvSpPr>
            <a:spLocks noGrp="1"/>
          </p:cNvSpPr>
          <p:nvPr>
            <p:ph idx="1"/>
          </p:nvPr>
        </p:nvSpPr>
        <p:spPr/>
        <p:txBody>
          <a:bodyPr vert="horz" lIns="91440" tIns="45720" rIns="91440" bIns="45720" rtlCol="0" anchor="t">
            <a:normAutofit/>
          </a:bodyPr>
          <a:lstStyle/>
          <a:p>
            <a:r>
              <a:rPr lang="en-US">
                <a:hlinkClick r:id="rId2"/>
              </a:rPr>
              <a:t>https://www.youtube.com/watch?v=Wpl3nFL7-yQ</a:t>
            </a:r>
            <a:r>
              <a:rPr lang="en-US"/>
              <a:t> </a:t>
            </a:r>
          </a:p>
        </p:txBody>
      </p:sp>
    </p:spTree>
    <p:extLst>
      <p:ext uri="{BB962C8B-B14F-4D97-AF65-F5344CB8AC3E}">
        <p14:creationId xmlns:p14="http://schemas.microsoft.com/office/powerpoint/2010/main" val="1678756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00A5-7A44-4ACD-828E-551E7AEE9334}"/>
              </a:ext>
            </a:extLst>
          </p:cNvPr>
          <p:cNvSpPr>
            <a:spLocks noGrp="1"/>
          </p:cNvSpPr>
          <p:nvPr>
            <p:ph type="title"/>
          </p:nvPr>
        </p:nvSpPr>
        <p:spPr/>
        <p:txBody>
          <a:bodyPr/>
          <a:lstStyle/>
          <a:p>
            <a:r>
              <a:rPr lang="en-US"/>
              <a:t>Your Quiz</a:t>
            </a:r>
          </a:p>
        </p:txBody>
      </p:sp>
      <p:sp>
        <p:nvSpPr>
          <p:cNvPr id="3" name="Content Placeholder 2">
            <a:extLst>
              <a:ext uri="{FF2B5EF4-FFF2-40B4-BE49-F238E27FC236}">
                <a16:creationId xmlns:a16="http://schemas.microsoft.com/office/drawing/2014/main" id="{0D83B58E-CF80-4D91-BF01-9CE17776B855}"/>
              </a:ext>
            </a:extLst>
          </p:cNvPr>
          <p:cNvSpPr>
            <a:spLocks noGrp="1"/>
          </p:cNvSpPr>
          <p:nvPr>
            <p:ph idx="1"/>
          </p:nvPr>
        </p:nvSpPr>
        <p:spPr/>
        <p:txBody>
          <a:bodyPr vert="horz" lIns="91440" tIns="45720" rIns="91440" bIns="45720" rtlCol="0" anchor="t">
            <a:normAutofit/>
          </a:bodyPr>
          <a:lstStyle/>
          <a:p>
            <a:pPr marL="0" indent="0">
              <a:buNone/>
            </a:pPr>
            <a:r>
              <a:rPr lang="en-US" sz="3600"/>
              <a:t>Fill out a plot diagram and a theme web for "The Lottery."</a:t>
            </a:r>
            <a:endParaRPr lang="en-US"/>
          </a:p>
          <a:p>
            <a:pPr marL="0" indent="0">
              <a:buNone/>
            </a:pPr>
            <a:endParaRPr lang="en-US" sz="3600"/>
          </a:p>
          <a:p>
            <a:pPr marL="0" indent="0">
              <a:buNone/>
            </a:pPr>
            <a:r>
              <a:rPr lang="en-US" sz="3600"/>
              <a:t>Be as thorough as possible.</a:t>
            </a:r>
          </a:p>
          <a:p>
            <a:pPr marL="0" indent="0">
              <a:buNone/>
            </a:pPr>
            <a:endParaRPr lang="en-US" sz="3600"/>
          </a:p>
          <a:p>
            <a:pPr marL="0" indent="0">
              <a:buNone/>
            </a:pPr>
            <a:r>
              <a:rPr lang="en-US" sz="3600"/>
              <a:t>When you are done, turn in your quiz to the basket and then read your IR book.</a:t>
            </a:r>
          </a:p>
        </p:txBody>
      </p:sp>
    </p:spTree>
    <p:extLst>
      <p:ext uri="{BB962C8B-B14F-4D97-AF65-F5344CB8AC3E}">
        <p14:creationId xmlns:p14="http://schemas.microsoft.com/office/powerpoint/2010/main" val="41078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Important Dates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3321033"/>
              </p:ext>
            </p:extLst>
          </p:nvPr>
        </p:nvGraphicFramePr>
        <p:xfrm>
          <a:off x="838200" y="1825625"/>
          <a:ext cx="10515600" cy="42062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329500189"/>
                    </a:ext>
                  </a:extLst>
                </a:gridCol>
                <a:gridCol w="3505200">
                  <a:extLst>
                    <a:ext uri="{9D8B030D-6E8A-4147-A177-3AD203B41FA5}">
                      <a16:colId xmlns:a16="http://schemas.microsoft.com/office/drawing/2014/main" val="229023054"/>
                    </a:ext>
                  </a:extLst>
                </a:gridCol>
                <a:gridCol w="3505200">
                  <a:extLst>
                    <a:ext uri="{9D8B030D-6E8A-4147-A177-3AD203B41FA5}">
                      <a16:colId xmlns:a16="http://schemas.microsoft.com/office/drawing/2014/main" val="1038351214"/>
                    </a:ext>
                  </a:extLst>
                </a:gridCol>
              </a:tblGrid>
              <a:tr h="370840">
                <a:tc>
                  <a:txBody>
                    <a:bodyPr/>
                    <a:lstStyle/>
                    <a:p>
                      <a:pPr algn="ctr"/>
                      <a:endParaRPr lang="en-US" sz="3600"/>
                    </a:p>
                  </a:txBody>
                  <a:tcPr/>
                </a:tc>
                <a:tc>
                  <a:txBody>
                    <a:bodyPr/>
                    <a:lstStyle/>
                    <a:p>
                      <a:pPr algn="ctr"/>
                      <a:r>
                        <a:rPr lang="en-US" sz="3600"/>
                        <a:t>A DAY</a:t>
                      </a:r>
                    </a:p>
                  </a:txBody>
                  <a:tcPr/>
                </a:tc>
                <a:tc>
                  <a:txBody>
                    <a:bodyPr/>
                    <a:lstStyle/>
                    <a:p>
                      <a:pPr algn="ctr"/>
                      <a:r>
                        <a:rPr lang="en-US" sz="3600"/>
                        <a:t>B DAY</a:t>
                      </a:r>
                    </a:p>
                  </a:txBody>
                  <a:tcPr/>
                </a:tc>
                <a:extLst>
                  <a:ext uri="{0D108BD9-81ED-4DB2-BD59-A6C34878D82A}">
                    <a16:rowId xmlns:a16="http://schemas.microsoft.com/office/drawing/2014/main" val="1956152667"/>
                  </a:ext>
                </a:extLst>
              </a:tr>
              <a:tr h="370840">
                <a:tc>
                  <a:txBody>
                    <a:bodyPr/>
                    <a:lstStyle/>
                    <a:p>
                      <a:pPr algn="ctr"/>
                      <a:r>
                        <a:rPr lang="en-US" sz="3600"/>
                        <a:t>Fiction Quiz</a:t>
                      </a:r>
                    </a:p>
                    <a:p>
                      <a:pPr algn="ctr"/>
                      <a:r>
                        <a:rPr lang="en-US" sz="2400"/>
                        <a:t>(Plot and Theme)</a:t>
                      </a:r>
                    </a:p>
                  </a:txBody>
                  <a:tcPr/>
                </a:tc>
                <a:tc>
                  <a:txBody>
                    <a:bodyPr/>
                    <a:lstStyle/>
                    <a:p>
                      <a:pPr algn="ctr"/>
                      <a:r>
                        <a:rPr lang="en-US" sz="3600"/>
                        <a:t>November 2</a:t>
                      </a:r>
                      <a:r>
                        <a:rPr lang="en-US" sz="3600" baseline="30000"/>
                        <a:t>nd</a:t>
                      </a:r>
                      <a:endParaRPr lang="en-US" sz="3600"/>
                    </a:p>
                  </a:txBody>
                  <a:tcPr/>
                </a:tc>
                <a:tc>
                  <a:txBody>
                    <a:bodyPr/>
                    <a:lstStyle/>
                    <a:p>
                      <a:pPr algn="ctr"/>
                      <a:r>
                        <a:rPr lang="en-US" sz="3600"/>
                        <a:t>November 3</a:t>
                      </a:r>
                      <a:r>
                        <a:rPr lang="en-US" sz="3600" baseline="30000"/>
                        <a:t>rd</a:t>
                      </a:r>
                      <a:r>
                        <a:rPr lang="en-US" sz="3600"/>
                        <a:t> </a:t>
                      </a:r>
                    </a:p>
                  </a:txBody>
                  <a:tcPr/>
                </a:tc>
                <a:extLst>
                  <a:ext uri="{0D108BD9-81ED-4DB2-BD59-A6C34878D82A}">
                    <a16:rowId xmlns:a16="http://schemas.microsoft.com/office/drawing/2014/main" val="2266251854"/>
                  </a:ext>
                </a:extLst>
              </a:tr>
              <a:tr h="370840">
                <a:tc>
                  <a:txBody>
                    <a:bodyPr/>
                    <a:lstStyle/>
                    <a:p>
                      <a:pPr algn="ctr"/>
                      <a:r>
                        <a:rPr lang="en-US" sz="3600"/>
                        <a:t>Nonfiction</a:t>
                      </a:r>
                      <a:r>
                        <a:rPr lang="en-US" sz="3600" baseline="0"/>
                        <a:t> Quiz </a:t>
                      </a:r>
                    </a:p>
                    <a:p>
                      <a:pPr algn="ctr"/>
                      <a:r>
                        <a:rPr lang="en-US" sz="2400" baseline="0"/>
                        <a:t>(Annotation, Summaries, Questioning)</a:t>
                      </a:r>
                      <a:endParaRPr lang="en-US" sz="2400"/>
                    </a:p>
                  </a:txBody>
                  <a:tcPr/>
                </a:tc>
                <a:tc>
                  <a:txBody>
                    <a:bodyPr/>
                    <a:lstStyle/>
                    <a:p>
                      <a:pPr algn="ctr"/>
                      <a:r>
                        <a:rPr lang="en-US" sz="3600"/>
                        <a:t>November 9</a:t>
                      </a:r>
                      <a:r>
                        <a:rPr lang="en-US" sz="3600" baseline="30000"/>
                        <a:t>th</a:t>
                      </a:r>
                      <a:endParaRPr lang="en-US" sz="3600"/>
                    </a:p>
                  </a:txBody>
                  <a:tcPr/>
                </a:tc>
                <a:tc>
                  <a:txBody>
                    <a:bodyPr/>
                    <a:lstStyle/>
                    <a:p>
                      <a:pPr algn="ctr"/>
                      <a:r>
                        <a:rPr lang="en-US" sz="3600"/>
                        <a:t>November 10</a:t>
                      </a:r>
                      <a:r>
                        <a:rPr lang="en-US" sz="3600" baseline="30000"/>
                        <a:t>th</a:t>
                      </a:r>
                      <a:endParaRPr lang="en-US" sz="3600"/>
                    </a:p>
                  </a:txBody>
                  <a:tcPr/>
                </a:tc>
                <a:extLst>
                  <a:ext uri="{0D108BD9-81ED-4DB2-BD59-A6C34878D82A}">
                    <a16:rowId xmlns:a16="http://schemas.microsoft.com/office/drawing/2014/main" val="3685234560"/>
                  </a:ext>
                </a:extLst>
              </a:tr>
              <a:tr h="370840">
                <a:tc>
                  <a:txBody>
                    <a:bodyPr/>
                    <a:lstStyle/>
                    <a:p>
                      <a:pPr algn="ctr"/>
                      <a:r>
                        <a:rPr lang="en-US" sz="3600"/>
                        <a:t>Book Talks</a:t>
                      </a:r>
                    </a:p>
                  </a:txBody>
                  <a:tcPr/>
                </a:tc>
                <a:tc>
                  <a:txBody>
                    <a:bodyPr/>
                    <a:lstStyle/>
                    <a:p>
                      <a:pPr algn="ctr"/>
                      <a:r>
                        <a:rPr lang="en-US" sz="3600"/>
                        <a:t>November</a:t>
                      </a:r>
                      <a:r>
                        <a:rPr lang="en-US" sz="3600" baseline="0"/>
                        <a:t> 13</a:t>
                      </a:r>
                      <a:r>
                        <a:rPr lang="en-US" sz="3600" baseline="30000"/>
                        <a:t>th</a:t>
                      </a:r>
                      <a:r>
                        <a:rPr lang="en-US" sz="3600" baseline="0"/>
                        <a:t> and 15</a:t>
                      </a:r>
                      <a:r>
                        <a:rPr lang="en-US" sz="3600" baseline="30000"/>
                        <a:t>th</a:t>
                      </a:r>
                      <a:r>
                        <a:rPr lang="en-US" sz="3600" baseline="0"/>
                        <a:t> </a:t>
                      </a:r>
                      <a:endParaRPr lang="en-US" sz="3600"/>
                    </a:p>
                  </a:txBody>
                  <a:tcPr/>
                </a:tc>
                <a:tc>
                  <a:txBody>
                    <a:bodyPr/>
                    <a:lstStyle/>
                    <a:p>
                      <a:pPr algn="ctr"/>
                      <a:r>
                        <a:rPr lang="en-US" sz="3600"/>
                        <a:t>November 14</a:t>
                      </a:r>
                      <a:r>
                        <a:rPr lang="en-US" sz="3600" baseline="30000"/>
                        <a:t>th</a:t>
                      </a:r>
                      <a:r>
                        <a:rPr lang="en-US" sz="3600"/>
                        <a:t> and 16</a:t>
                      </a:r>
                      <a:r>
                        <a:rPr lang="en-US" sz="3600" baseline="30000"/>
                        <a:t>th</a:t>
                      </a:r>
                      <a:r>
                        <a:rPr lang="en-US" sz="3600"/>
                        <a:t> </a:t>
                      </a:r>
                    </a:p>
                  </a:txBody>
                  <a:tcPr/>
                </a:tc>
                <a:extLst>
                  <a:ext uri="{0D108BD9-81ED-4DB2-BD59-A6C34878D82A}">
                    <a16:rowId xmlns:a16="http://schemas.microsoft.com/office/drawing/2014/main" val="3542284214"/>
                  </a:ext>
                </a:extLst>
              </a:tr>
            </a:tbl>
          </a:graphicData>
        </a:graphic>
      </p:graphicFrame>
    </p:spTree>
    <p:extLst>
      <p:ext uri="{BB962C8B-B14F-4D97-AF65-F5344CB8AC3E}">
        <p14:creationId xmlns:p14="http://schemas.microsoft.com/office/powerpoint/2010/main" val="2672640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6333-C66F-4FC9-9B1F-847D5A1EA76D}"/>
              </a:ext>
            </a:extLst>
          </p:cNvPr>
          <p:cNvSpPr>
            <a:spLocks noGrp="1"/>
          </p:cNvSpPr>
          <p:nvPr>
            <p:ph type="title"/>
          </p:nvPr>
        </p:nvSpPr>
        <p:spPr/>
        <p:txBody>
          <a:bodyPr/>
          <a:lstStyle/>
          <a:p>
            <a:r>
              <a:rPr lang="en-US"/>
              <a:t>Pass in your bell ringers.</a:t>
            </a:r>
          </a:p>
        </p:txBody>
      </p:sp>
      <p:sp>
        <p:nvSpPr>
          <p:cNvPr id="3" name="Content Placeholder 2">
            <a:extLst>
              <a:ext uri="{FF2B5EF4-FFF2-40B4-BE49-F238E27FC236}">
                <a16:creationId xmlns:a16="http://schemas.microsoft.com/office/drawing/2014/main" id="{083F7F4F-5F04-4043-B778-B94E18176F69}"/>
              </a:ext>
            </a:extLst>
          </p:cNvPr>
          <p:cNvSpPr>
            <a:spLocks noGrp="1"/>
          </p:cNvSpPr>
          <p:nvPr>
            <p:ph idx="1"/>
          </p:nvPr>
        </p:nvSpPr>
        <p:spPr>
          <a:xfrm>
            <a:off x="838200" y="1472846"/>
            <a:ext cx="10828338" cy="5247042"/>
          </a:xfrm>
        </p:spPr>
        <p:txBody>
          <a:bodyPr vert="horz" lIns="91440" tIns="45720" rIns="91440" bIns="45720" rtlCol="0" anchor="t">
            <a:normAutofit/>
          </a:bodyPr>
          <a:lstStyle/>
          <a:p>
            <a:pPr marL="0" indent="0" algn="ctr">
              <a:buNone/>
            </a:pPr>
            <a:endParaRPr lang="en-US" sz="9600" b="1">
              <a:solidFill>
                <a:srgbClr val="FF0000"/>
              </a:solidFill>
            </a:endParaRPr>
          </a:p>
          <a:p>
            <a:pPr marL="0" indent="0" algn="ctr">
              <a:buNone/>
            </a:pPr>
            <a:r>
              <a:rPr lang="en-US" sz="9600" b="1">
                <a:solidFill>
                  <a:srgbClr val="FF0000"/>
                </a:solidFill>
              </a:rPr>
              <a:t>MAKE SURE YOUR NAME IS ON IT.</a:t>
            </a:r>
            <a:endParaRPr lang="en-US"/>
          </a:p>
        </p:txBody>
      </p:sp>
    </p:spTree>
    <p:extLst>
      <p:ext uri="{BB962C8B-B14F-4D97-AF65-F5344CB8AC3E}">
        <p14:creationId xmlns:p14="http://schemas.microsoft.com/office/powerpoint/2010/main" val="691248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3C7F-28E2-4AF5-8403-F04E3322B4E9}"/>
              </a:ext>
            </a:extLst>
          </p:cNvPr>
          <p:cNvSpPr>
            <a:spLocks noGrp="1"/>
          </p:cNvSpPr>
          <p:nvPr>
            <p:ph type="title"/>
          </p:nvPr>
        </p:nvSpPr>
        <p:spPr/>
        <p:txBody>
          <a:bodyPr/>
          <a:lstStyle/>
          <a:p>
            <a:r>
              <a:rPr lang="en-US"/>
              <a:t>"The Circuit" Plot Diagram Wrap Up</a:t>
            </a:r>
          </a:p>
        </p:txBody>
      </p:sp>
      <p:sp>
        <p:nvSpPr>
          <p:cNvPr id="3" name="Content Placeholder 2">
            <a:extLst>
              <a:ext uri="{FF2B5EF4-FFF2-40B4-BE49-F238E27FC236}">
                <a16:creationId xmlns:a16="http://schemas.microsoft.com/office/drawing/2014/main" id="{4F27AE1F-DF98-488F-B39D-C6BF2F5B1D2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8769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6DD-27D9-47E1-9BEF-BD42982C7432}"/>
              </a:ext>
            </a:extLst>
          </p:cNvPr>
          <p:cNvSpPr>
            <a:spLocks noGrp="1"/>
          </p:cNvSpPr>
          <p:nvPr>
            <p:ph type="title"/>
          </p:nvPr>
        </p:nvSpPr>
        <p:spPr/>
        <p:txBody>
          <a:bodyPr/>
          <a:lstStyle/>
          <a:p>
            <a:r>
              <a:rPr lang="en-US"/>
              <a:t>Theme</a:t>
            </a:r>
          </a:p>
        </p:txBody>
      </p:sp>
      <p:sp>
        <p:nvSpPr>
          <p:cNvPr id="3" name="Content Placeholder 2">
            <a:extLst>
              <a:ext uri="{FF2B5EF4-FFF2-40B4-BE49-F238E27FC236}">
                <a16:creationId xmlns:a16="http://schemas.microsoft.com/office/drawing/2014/main" id="{6F6F0C42-C255-4FB3-9AD7-E50E00048E69}"/>
              </a:ext>
            </a:extLst>
          </p:cNvPr>
          <p:cNvSpPr>
            <a:spLocks noGrp="1"/>
          </p:cNvSpPr>
          <p:nvPr>
            <p:ph idx="1"/>
          </p:nvPr>
        </p:nvSpPr>
        <p:spPr/>
        <p:txBody>
          <a:bodyPr vert="horz" lIns="91440" tIns="45720" rIns="91440" bIns="45720" rtlCol="0" anchor="t">
            <a:normAutofit/>
          </a:bodyPr>
          <a:lstStyle/>
          <a:p>
            <a:pPr marL="0" indent="0">
              <a:buNone/>
            </a:pPr>
            <a:r>
              <a:rPr lang="en-US" sz="3600" b="1"/>
              <a:t>Theme:</a:t>
            </a:r>
            <a:r>
              <a:rPr lang="en-US" sz="3600"/>
              <a:t> the main idea; the lesson the author wants the reader to understand.</a:t>
            </a:r>
          </a:p>
        </p:txBody>
      </p:sp>
    </p:spTree>
    <p:extLst>
      <p:ext uri="{BB962C8B-B14F-4D97-AF65-F5344CB8AC3E}">
        <p14:creationId xmlns:p14="http://schemas.microsoft.com/office/powerpoint/2010/main" val="175299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59FE-2936-4125-89F3-C3F871235B8C}"/>
              </a:ext>
            </a:extLst>
          </p:cNvPr>
          <p:cNvSpPr>
            <a:spLocks noGrp="1"/>
          </p:cNvSpPr>
          <p:nvPr>
            <p:ph type="title"/>
          </p:nvPr>
        </p:nvSpPr>
        <p:spPr/>
        <p:txBody>
          <a:bodyPr/>
          <a:lstStyle/>
          <a:p>
            <a:r>
              <a:rPr lang="en-US"/>
              <a:t>Themes vs. Topics</a:t>
            </a:r>
          </a:p>
        </p:txBody>
      </p:sp>
      <p:sp>
        <p:nvSpPr>
          <p:cNvPr id="3" name="Content Placeholder 2">
            <a:extLst>
              <a:ext uri="{FF2B5EF4-FFF2-40B4-BE49-F238E27FC236}">
                <a16:creationId xmlns:a16="http://schemas.microsoft.com/office/drawing/2014/main" id="{C16F6AAC-5340-4AE7-9AA0-144691730C7E}"/>
              </a:ext>
            </a:extLst>
          </p:cNvPr>
          <p:cNvSpPr>
            <a:spLocks noGrp="1"/>
          </p:cNvSpPr>
          <p:nvPr>
            <p:ph idx="1"/>
          </p:nvPr>
        </p:nvSpPr>
        <p:spPr/>
        <p:txBody>
          <a:bodyPr vert="horz" lIns="91440" tIns="45720" rIns="91440" bIns="45720" rtlCol="0" anchor="t">
            <a:normAutofit/>
          </a:bodyPr>
          <a:lstStyle/>
          <a:p>
            <a:pPr marL="0" indent="0">
              <a:buNone/>
            </a:pPr>
            <a:r>
              <a:rPr lang="en-US" sz="3600"/>
              <a:t>Theme is NOT one word (example: family, love, revenge).</a:t>
            </a:r>
          </a:p>
          <a:p>
            <a:pPr marL="0" indent="0">
              <a:buNone/>
            </a:pPr>
            <a:r>
              <a:rPr lang="en-US" sz="3600"/>
              <a:t>TOPICS are one word. THEMES are a full sentence about a topic.</a:t>
            </a:r>
          </a:p>
          <a:p>
            <a:pPr marL="0" indent="0">
              <a:buNone/>
            </a:pPr>
            <a:endParaRPr lang="en-US" sz="3600"/>
          </a:p>
        </p:txBody>
      </p:sp>
    </p:spTree>
    <p:extLst>
      <p:ext uri="{BB962C8B-B14F-4D97-AF65-F5344CB8AC3E}">
        <p14:creationId xmlns:p14="http://schemas.microsoft.com/office/powerpoint/2010/main" val="25387284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48</Slides>
  <Notes>0</Notes>
  <HiddenSlides>0</HiddenSlide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Unit 1 Days 16-20</vt:lpstr>
      <vt:lpstr>Day 16</vt:lpstr>
      <vt:lpstr>Bell Ringer</vt:lpstr>
      <vt:lpstr>Plan for the Day</vt:lpstr>
      <vt:lpstr>Important Dates</vt:lpstr>
      <vt:lpstr>Pass in your bell ringers.</vt:lpstr>
      <vt:lpstr>"The Circuit" Plot Diagram Wrap Up</vt:lpstr>
      <vt:lpstr>Theme</vt:lpstr>
      <vt:lpstr>Themes vs. Topics</vt:lpstr>
      <vt:lpstr>Identifying Theme </vt:lpstr>
      <vt:lpstr>Practice Identifying Theme</vt:lpstr>
      <vt:lpstr>Star Wars (by special request)</vt:lpstr>
      <vt:lpstr>Your Homework...</vt:lpstr>
      <vt:lpstr>Example:                  https://www.youtube.com/watch?v=LRKiftk6ffQ </vt:lpstr>
      <vt:lpstr>Day 17</vt:lpstr>
      <vt:lpstr>Bell Ringer</vt:lpstr>
      <vt:lpstr>Plan for the Day</vt:lpstr>
      <vt:lpstr>Turn in your Theme Practice (Songs)</vt:lpstr>
      <vt:lpstr>Theme Web: A Very Helpful Document</vt:lpstr>
      <vt:lpstr>Theme and "After Twenty Years" (together)</vt:lpstr>
      <vt:lpstr>Theme and "The Circuit" (with your team)</vt:lpstr>
      <vt:lpstr>"Charles" by Shirley Jackson</vt:lpstr>
      <vt:lpstr>Homework</vt:lpstr>
      <vt:lpstr>Day 18</vt:lpstr>
      <vt:lpstr>Bell Ringer</vt:lpstr>
      <vt:lpstr>Plan for the Day</vt:lpstr>
      <vt:lpstr>Nonfiction Summaries (Handout)</vt:lpstr>
      <vt:lpstr>Example Summary</vt:lpstr>
      <vt:lpstr>Annotation and Summary Practice</vt:lpstr>
      <vt:lpstr>“Charles” Discussion Questions</vt:lpstr>
      <vt:lpstr>Day 19</vt:lpstr>
      <vt:lpstr>Bell Ringer</vt:lpstr>
      <vt:lpstr>Plan for the Day</vt:lpstr>
      <vt:lpstr>Edgar Allan Poe, a pretty weird dude</vt:lpstr>
      <vt:lpstr>More Weird Facts about Poe</vt:lpstr>
      <vt:lpstr>"The Raven"</vt:lpstr>
      <vt:lpstr>Poe is kind of a big deal</vt:lpstr>
      <vt:lpstr>"The Tell-Tale Heart" Preview</vt:lpstr>
      <vt:lpstr>"The Tell-Tale Heart"</vt:lpstr>
      <vt:lpstr>PowerPoint Presentation</vt:lpstr>
      <vt:lpstr>PowerPoint Presentation</vt:lpstr>
      <vt:lpstr>With your table...</vt:lpstr>
      <vt:lpstr>Day 20</vt:lpstr>
      <vt:lpstr>Bell Ringer</vt:lpstr>
      <vt:lpstr>Plan for the Day</vt:lpstr>
      <vt:lpstr>Review before your quiz...</vt:lpstr>
      <vt:lpstr>"The Lottery"</vt:lpstr>
      <vt:lpstr>Your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Days 16-20</dc:title>
  <cp:revision>1</cp:revision>
  <dcterms:modified xsi:type="dcterms:W3CDTF">2017-11-03T18:04:23Z</dcterms:modified>
</cp:coreProperties>
</file>